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40"/>
  </p:notesMasterIdLst>
  <p:sldIdLst>
    <p:sldId id="256" r:id="rId2"/>
    <p:sldId id="314" r:id="rId3"/>
    <p:sldId id="315" r:id="rId4"/>
    <p:sldId id="327" r:id="rId5"/>
    <p:sldId id="263" r:id="rId6"/>
    <p:sldId id="316" r:id="rId7"/>
    <p:sldId id="317" r:id="rId8"/>
    <p:sldId id="260" r:id="rId9"/>
    <p:sldId id="261" r:id="rId10"/>
    <p:sldId id="318" r:id="rId11"/>
    <p:sldId id="319" r:id="rId12"/>
    <p:sldId id="262" r:id="rId13"/>
    <p:sldId id="328" r:id="rId14"/>
    <p:sldId id="264" r:id="rId15"/>
    <p:sldId id="334" r:id="rId16"/>
    <p:sldId id="265" r:id="rId17"/>
    <p:sldId id="266" r:id="rId18"/>
    <p:sldId id="268" r:id="rId19"/>
    <p:sldId id="270" r:id="rId20"/>
    <p:sldId id="269" r:id="rId21"/>
    <p:sldId id="271" r:id="rId22"/>
    <p:sldId id="320" r:id="rId23"/>
    <p:sldId id="329" r:id="rId24"/>
    <p:sldId id="277" r:id="rId25"/>
    <p:sldId id="331" r:id="rId26"/>
    <p:sldId id="272" r:id="rId27"/>
    <p:sldId id="322" r:id="rId28"/>
    <p:sldId id="273" r:id="rId29"/>
    <p:sldId id="333" r:id="rId30"/>
    <p:sldId id="275" r:id="rId31"/>
    <p:sldId id="274" r:id="rId32"/>
    <p:sldId id="289" r:id="rId33"/>
    <p:sldId id="323" r:id="rId34"/>
    <p:sldId id="294" r:id="rId35"/>
    <p:sldId id="325" r:id="rId36"/>
    <p:sldId id="290" r:id="rId37"/>
    <p:sldId id="332" r:id="rId38"/>
    <p:sldId id="326" r:id="rId39"/>
  </p:sldIdLst>
  <p:sldSz cx="9144000" cy="5143500" type="screen16x9"/>
  <p:notesSz cx="6858000" cy="9144000"/>
  <p:embeddedFontLst>
    <p:embeddedFont>
      <p:font typeface="Bebas Neue" panose="020B0606020202050201" pitchFamily="34" charset="0"/>
      <p:regular r:id="rId41"/>
    </p:embeddedFont>
    <p:embeddedFont>
      <p:font typeface="Calibri" panose="020F0502020204030204" pitchFamily="34" charset="0"/>
      <p:regular r:id="rId42"/>
      <p:bold r:id="rId43"/>
      <p:italic r:id="rId44"/>
      <p:boldItalic r:id="rId45"/>
    </p:embeddedFont>
    <p:embeddedFont>
      <p:font typeface="Cambria Math" panose="02040503050406030204" pitchFamily="18" charset="0"/>
      <p:regular r:id="rId46"/>
    </p:embeddedFont>
    <p:embeddedFont>
      <p:font typeface="Karla" pitchFamily="2" charset="0"/>
      <p:regular r:id="rId47"/>
      <p:bold r:id="rId48"/>
      <p:italic r:id="rId49"/>
      <p:boldItalic r:id="rId50"/>
    </p:embeddedFont>
    <p:embeddedFont>
      <p:font typeface="Russo One" panose="02010600030101010101" charset="0"/>
      <p:regular r:id="rId51"/>
    </p:embeddedFont>
    <p:embeddedFont>
      <p:font typeface="Sora" panose="02010600030101010101" charset="0"/>
      <p:regular r:id="rId52"/>
      <p:bold r:id="rId53"/>
    </p:embeddedFont>
    <p:embeddedFont>
      <p:font typeface="等线" panose="02010600030101010101" pitchFamily="2" charset="-122"/>
      <p:regular r:id="rId54"/>
      <p:bold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6357E4E-A880-47CC-8752-BF36B646BE84}">
  <a:tblStyle styleId="{C6357E4E-A880-47CC-8752-BF36B646BE8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4" d="100"/>
          <a:sy n="94" d="100"/>
        </p:scale>
        <p:origin x="87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r>
              <a:rPr lang="en-US" altLang="zh-CN" sz="1800" dirty="0"/>
              <a:t>Team Velocity(</a:t>
            </a:r>
            <a:r>
              <a:rPr lang="en-US" altLang="zh-CN" sz="1800" b="0" i="0" u="none" strike="noStrike" kern="1200" spc="0" baseline="0" dirty="0">
                <a:solidFill>
                  <a:srgbClr val="2E2E2E">
                    <a:lumMod val="65000"/>
                    <a:lumOff val="35000"/>
                  </a:srgbClr>
                </a:solidFill>
              </a:rPr>
              <a:t>Mar 10</a:t>
            </a:r>
            <a:r>
              <a:rPr lang="en-US" altLang="zh-CN" sz="1800" dirty="0"/>
              <a:t>,2023 – May</a:t>
            </a:r>
            <a:r>
              <a:rPr lang="en-US" altLang="zh-CN" sz="1800" baseline="0" dirty="0"/>
              <a:t> 08,2023</a:t>
            </a:r>
            <a:r>
              <a:rPr lang="en-US" altLang="zh-CN" sz="1800" dirty="0"/>
              <a:t>)</a:t>
            </a:r>
            <a:endParaRPr lang="zh-CN" altLang="en-US" sz="1800" dirty="0"/>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User Story Planned</c:v>
                </c:pt>
              </c:strCache>
            </c:strRef>
          </c:tx>
          <c:spPr>
            <a:solidFill>
              <a:schemeClr val="accent1"/>
            </a:solidFill>
            <a:ln>
              <a:noFill/>
            </a:ln>
            <a:effectLst/>
          </c:spPr>
          <c:invertIfNegative val="0"/>
          <c:cat>
            <c:numRef>
              <c:f>Sheet1!$A$2</c:f>
              <c:numCache>
                <c:formatCode>General</c:formatCode>
                <c:ptCount val="1"/>
              </c:numCache>
            </c:numRef>
          </c:cat>
          <c:val>
            <c:numRef>
              <c:f>Sheet1!$B$2</c:f>
              <c:numCache>
                <c:formatCode>General</c:formatCode>
                <c:ptCount val="1"/>
                <c:pt idx="0">
                  <c:v>11</c:v>
                </c:pt>
              </c:numCache>
            </c:numRef>
          </c:val>
          <c:extLst>
            <c:ext xmlns:c16="http://schemas.microsoft.com/office/drawing/2014/chart" uri="{C3380CC4-5D6E-409C-BE32-E72D297353CC}">
              <c16:uniqueId val="{00000000-4397-481B-8C56-37B0D9E759BD}"/>
            </c:ext>
          </c:extLst>
        </c:ser>
        <c:ser>
          <c:idx val="1"/>
          <c:order val="1"/>
          <c:tx>
            <c:strRef>
              <c:f>Sheet1!$C$1</c:f>
              <c:strCache>
                <c:ptCount val="1"/>
                <c:pt idx="0">
                  <c:v>Completed</c:v>
                </c:pt>
              </c:strCache>
            </c:strRef>
          </c:tx>
          <c:spPr>
            <a:solidFill>
              <a:schemeClr val="accent2"/>
            </a:solidFill>
            <a:ln>
              <a:noFill/>
            </a:ln>
            <a:effectLst/>
          </c:spPr>
          <c:invertIfNegative val="0"/>
          <c:cat>
            <c:numRef>
              <c:f>Sheet1!$A$2</c:f>
              <c:numCache>
                <c:formatCode>General</c:formatCode>
                <c:ptCount val="1"/>
              </c:numCache>
            </c:numRef>
          </c:cat>
          <c:val>
            <c:numRef>
              <c:f>Sheet1!$C$2</c:f>
              <c:numCache>
                <c:formatCode>General</c:formatCode>
                <c:ptCount val="1"/>
                <c:pt idx="0">
                  <c:v>10</c:v>
                </c:pt>
              </c:numCache>
            </c:numRef>
          </c:val>
          <c:extLst>
            <c:ext xmlns:c16="http://schemas.microsoft.com/office/drawing/2014/chart" uri="{C3380CC4-5D6E-409C-BE32-E72D297353CC}">
              <c16:uniqueId val="{00000001-4397-481B-8C56-37B0D9E759BD}"/>
            </c:ext>
          </c:extLst>
        </c:ser>
        <c:ser>
          <c:idx val="2"/>
          <c:order val="2"/>
          <c:tx>
            <c:strRef>
              <c:f>Sheet1!$D$1</c:f>
              <c:strCache>
                <c:ptCount val="1"/>
                <c:pt idx="0">
                  <c:v>Incompleted</c:v>
                </c:pt>
              </c:strCache>
            </c:strRef>
          </c:tx>
          <c:spPr>
            <a:solidFill>
              <a:schemeClr val="accent3"/>
            </a:solidFill>
            <a:ln>
              <a:noFill/>
            </a:ln>
            <a:effectLst/>
          </c:spPr>
          <c:invertIfNegative val="0"/>
          <c:cat>
            <c:numRef>
              <c:f>Sheet1!$A$2</c:f>
              <c:numCache>
                <c:formatCode>General</c:formatCode>
                <c:ptCount val="1"/>
              </c:numCache>
            </c:numRef>
          </c:cat>
          <c:val>
            <c:numRef>
              <c:f>Sheet1!$D$2</c:f>
              <c:numCache>
                <c:formatCode>General</c:formatCode>
                <c:ptCount val="1"/>
                <c:pt idx="0">
                  <c:v>1</c:v>
                </c:pt>
              </c:numCache>
            </c:numRef>
          </c:val>
          <c:extLst>
            <c:ext xmlns:c16="http://schemas.microsoft.com/office/drawing/2014/chart" uri="{C3380CC4-5D6E-409C-BE32-E72D297353CC}">
              <c16:uniqueId val="{00000003-4397-481B-8C56-37B0D9E759BD}"/>
            </c:ext>
          </c:extLst>
        </c:ser>
        <c:dLbls>
          <c:showLegendKey val="0"/>
          <c:showVal val="0"/>
          <c:showCatName val="0"/>
          <c:showSerName val="0"/>
          <c:showPercent val="0"/>
          <c:showBubbleSize val="0"/>
        </c:dLbls>
        <c:gapWidth val="219"/>
        <c:overlap val="-27"/>
        <c:axId val="1905322095"/>
        <c:axId val="1539791263"/>
      </c:barChart>
      <c:catAx>
        <c:axId val="190532209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539791263"/>
        <c:crosses val="autoZero"/>
        <c:auto val="1"/>
        <c:lblAlgn val="ctr"/>
        <c:lblOffset val="100"/>
        <c:noMultiLvlLbl val="0"/>
      </c:catAx>
      <c:valAx>
        <c:axId val="15397912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90532209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r>
              <a:rPr lang="en-US" altLang="zh-CN" sz="1800" dirty="0"/>
              <a:t>Team Velocity(Jan 23,2023 – Mar</a:t>
            </a:r>
            <a:r>
              <a:rPr lang="en-US" altLang="zh-CN" sz="1800" baseline="0" dirty="0"/>
              <a:t> 10,2023</a:t>
            </a:r>
            <a:r>
              <a:rPr lang="en-US" altLang="zh-CN" sz="1800" dirty="0"/>
              <a:t>)</a:t>
            </a:r>
            <a:endParaRPr lang="zh-CN" altLang="en-US" sz="1800" dirty="0"/>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User Story Planned</c:v>
                </c:pt>
              </c:strCache>
            </c:strRef>
          </c:tx>
          <c:spPr>
            <a:solidFill>
              <a:schemeClr val="accent1"/>
            </a:solidFill>
            <a:ln>
              <a:noFill/>
            </a:ln>
            <a:effectLst/>
          </c:spPr>
          <c:invertIfNegative val="0"/>
          <c:cat>
            <c:numRef>
              <c:f>Sheet1!$A$2</c:f>
              <c:numCache>
                <c:formatCode>General</c:formatCode>
                <c:ptCount val="1"/>
              </c:numCache>
            </c:numRef>
          </c:cat>
          <c:val>
            <c:numRef>
              <c:f>Sheet1!$B$2</c:f>
              <c:numCache>
                <c:formatCode>General</c:formatCode>
                <c:ptCount val="1"/>
                <c:pt idx="0">
                  <c:v>11</c:v>
                </c:pt>
              </c:numCache>
            </c:numRef>
          </c:val>
          <c:extLst>
            <c:ext xmlns:c16="http://schemas.microsoft.com/office/drawing/2014/chart" uri="{C3380CC4-5D6E-409C-BE32-E72D297353CC}">
              <c16:uniqueId val="{00000000-315D-49EA-9009-151BCC8026E9}"/>
            </c:ext>
          </c:extLst>
        </c:ser>
        <c:ser>
          <c:idx val="1"/>
          <c:order val="1"/>
          <c:tx>
            <c:strRef>
              <c:f>Sheet1!$C$1</c:f>
              <c:strCache>
                <c:ptCount val="1"/>
                <c:pt idx="0">
                  <c:v>Completed</c:v>
                </c:pt>
              </c:strCache>
            </c:strRef>
          </c:tx>
          <c:spPr>
            <a:solidFill>
              <a:schemeClr val="accent2"/>
            </a:solidFill>
            <a:ln>
              <a:noFill/>
            </a:ln>
            <a:effectLst/>
          </c:spPr>
          <c:invertIfNegative val="0"/>
          <c:cat>
            <c:numRef>
              <c:f>Sheet1!$A$2</c:f>
              <c:numCache>
                <c:formatCode>General</c:formatCode>
                <c:ptCount val="1"/>
              </c:numCache>
            </c:numRef>
          </c:cat>
          <c:val>
            <c:numRef>
              <c:f>Sheet1!$C$2</c:f>
              <c:numCache>
                <c:formatCode>General</c:formatCode>
                <c:ptCount val="1"/>
                <c:pt idx="0">
                  <c:v>9</c:v>
                </c:pt>
              </c:numCache>
            </c:numRef>
          </c:val>
          <c:extLst>
            <c:ext xmlns:c16="http://schemas.microsoft.com/office/drawing/2014/chart" uri="{C3380CC4-5D6E-409C-BE32-E72D297353CC}">
              <c16:uniqueId val="{00000001-315D-49EA-9009-151BCC8026E9}"/>
            </c:ext>
          </c:extLst>
        </c:ser>
        <c:ser>
          <c:idx val="2"/>
          <c:order val="2"/>
          <c:tx>
            <c:strRef>
              <c:f>Sheet1!$D$1</c:f>
              <c:strCache>
                <c:ptCount val="1"/>
                <c:pt idx="0">
                  <c:v>Incompleted</c:v>
                </c:pt>
              </c:strCache>
            </c:strRef>
          </c:tx>
          <c:spPr>
            <a:solidFill>
              <a:schemeClr val="accent3"/>
            </a:solidFill>
            <a:ln>
              <a:noFill/>
            </a:ln>
            <a:effectLst/>
          </c:spPr>
          <c:invertIfNegative val="0"/>
          <c:cat>
            <c:numRef>
              <c:f>Sheet1!$A$2</c:f>
              <c:numCache>
                <c:formatCode>General</c:formatCode>
                <c:ptCount val="1"/>
              </c:numCache>
            </c:numRef>
          </c:cat>
          <c:val>
            <c:numRef>
              <c:f>Sheet1!$D$2</c:f>
              <c:numCache>
                <c:formatCode>General</c:formatCode>
                <c:ptCount val="1"/>
                <c:pt idx="0">
                  <c:v>2</c:v>
                </c:pt>
              </c:numCache>
            </c:numRef>
          </c:val>
          <c:extLst>
            <c:ext xmlns:c16="http://schemas.microsoft.com/office/drawing/2014/chart" uri="{C3380CC4-5D6E-409C-BE32-E72D297353CC}">
              <c16:uniqueId val="{00000002-315D-49EA-9009-151BCC8026E9}"/>
            </c:ext>
          </c:extLst>
        </c:ser>
        <c:dLbls>
          <c:showLegendKey val="0"/>
          <c:showVal val="0"/>
          <c:showCatName val="0"/>
          <c:showSerName val="0"/>
          <c:showPercent val="0"/>
          <c:showBubbleSize val="0"/>
        </c:dLbls>
        <c:gapWidth val="219"/>
        <c:overlap val="-27"/>
        <c:axId val="1905322095"/>
        <c:axId val="1539791263"/>
      </c:barChart>
      <c:catAx>
        <c:axId val="190532209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539791263"/>
        <c:crosses val="autoZero"/>
        <c:auto val="1"/>
        <c:lblAlgn val="ctr"/>
        <c:lblOffset val="100"/>
        <c:noMultiLvlLbl val="0"/>
      </c:catAx>
      <c:valAx>
        <c:axId val="15397912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90532209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Sprint 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7033-46A2-A152-F01D34E41292}"/>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7033-46A2-A152-F01D34E41292}"/>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7033-46A2-A152-F01D34E41292}"/>
              </c:ext>
            </c:extLst>
          </c:dPt>
          <c:cat>
            <c:strRef>
              <c:f>Sheet1!$A$2:$A$4</c:f>
              <c:strCache>
                <c:ptCount val="3"/>
                <c:pt idx="0">
                  <c:v>Committed</c:v>
                </c:pt>
                <c:pt idx="1">
                  <c:v>Completed</c:v>
                </c:pt>
                <c:pt idx="2">
                  <c:v>Incompleted</c:v>
                </c:pt>
              </c:strCache>
            </c:strRef>
          </c:cat>
          <c:val>
            <c:numRef>
              <c:f>Sheet1!$B$2:$B$4</c:f>
              <c:numCache>
                <c:formatCode>General</c:formatCode>
                <c:ptCount val="3"/>
                <c:pt idx="0">
                  <c:v>11</c:v>
                </c:pt>
                <c:pt idx="1">
                  <c:v>9</c:v>
                </c:pt>
                <c:pt idx="2">
                  <c:v>2</c:v>
                </c:pt>
              </c:numCache>
            </c:numRef>
          </c:val>
          <c:extLst>
            <c:ext xmlns:c16="http://schemas.microsoft.com/office/drawing/2014/chart" uri="{C3380CC4-5D6E-409C-BE32-E72D297353CC}">
              <c16:uniqueId val="{00000006-7033-46A2-A152-F01D34E41292}"/>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CN" sz="1800" b="1" dirty="0"/>
              <a:t>Sprint 2 Burndown Chart</a:t>
            </a:r>
            <a:endParaRPr lang="zh-CN" altLang="en-US" sz="1800" b="1"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Sheet1!$B$1:$B$2</c:f>
              <c:strCache>
                <c:ptCount val="2"/>
                <c:pt idx="0">
                  <c:v>Sprint 2 Burndown Chart</c:v>
                </c:pt>
                <c:pt idx="1">
                  <c:v>Planned</c:v>
                </c:pt>
              </c:strCache>
            </c:strRef>
          </c:tx>
          <c:spPr>
            <a:ln w="28575" cap="rnd">
              <a:solidFill>
                <a:schemeClr val="accent1"/>
              </a:solidFill>
              <a:round/>
            </a:ln>
            <a:effectLst/>
          </c:spPr>
          <c:marker>
            <c:symbol val="none"/>
          </c:marker>
          <c:cat>
            <c:strRef>
              <c:f>Sheet1!$A$3:$A$10</c:f>
              <c:strCache>
                <c:ptCount val="8"/>
                <c:pt idx="0">
                  <c:v>7 Weeks Left</c:v>
                </c:pt>
                <c:pt idx="1">
                  <c:v>6 Weeks Left</c:v>
                </c:pt>
                <c:pt idx="2">
                  <c:v>5 Weeks Left</c:v>
                </c:pt>
                <c:pt idx="3">
                  <c:v>4 Weeks Left</c:v>
                </c:pt>
                <c:pt idx="4">
                  <c:v>3 Weeks Left</c:v>
                </c:pt>
                <c:pt idx="5">
                  <c:v>2 Weeks Left</c:v>
                </c:pt>
                <c:pt idx="6">
                  <c:v>1 Weeks Left</c:v>
                </c:pt>
                <c:pt idx="7">
                  <c:v>0 Weeks Left</c:v>
                </c:pt>
              </c:strCache>
            </c:strRef>
          </c:cat>
          <c:val>
            <c:numRef>
              <c:f>Sheet1!$B$3:$B$10</c:f>
              <c:numCache>
                <c:formatCode>General</c:formatCode>
                <c:ptCount val="8"/>
                <c:pt idx="0">
                  <c:v>11</c:v>
                </c:pt>
                <c:pt idx="1">
                  <c:v>8</c:v>
                </c:pt>
                <c:pt idx="2">
                  <c:v>7</c:v>
                </c:pt>
                <c:pt idx="3">
                  <c:v>6</c:v>
                </c:pt>
                <c:pt idx="4">
                  <c:v>4</c:v>
                </c:pt>
                <c:pt idx="5">
                  <c:v>2</c:v>
                </c:pt>
                <c:pt idx="6">
                  <c:v>0</c:v>
                </c:pt>
                <c:pt idx="7">
                  <c:v>0</c:v>
                </c:pt>
              </c:numCache>
            </c:numRef>
          </c:val>
          <c:smooth val="0"/>
          <c:extLst>
            <c:ext xmlns:c16="http://schemas.microsoft.com/office/drawing/2014/chart" uri="{C3380CC4-5D6E-409C-BE32-E72D297353CC}">
              <c16:uniqueId val="{00000000-A2ED-42CB-B6C6-A0D47D764345}"/>
            </c:ext>
          </c:extLst>
        </c:ser>
        <c:ser>
          <c:idx val="1"/>
          <c:order val="1"/>
          <c:tx>
            <c:strRef>
              <c:f>Sheet1!$C$1:$C$2</c:f>
              <c:strCache>
                <c:ptCount val="2"/>
                <c:pt idx="0">
                  <c:v>Sprint 2 Burndown Chart</c:v>
                </c:pt>
                <c:pt idx="1">
                  <c:v>Actual</c:v>
                </c:pt>
              </c:strCache>
            </c:strRef>
          </c:tx>
          <c:spPr>
            <a:ln w="28575" cap="rnd">
              <a:solidFill>
                <a:schemeClr val="accent2"/>
              </a:solidFill>
              <a:round/>
            </a:ln>
            <a:effectLst/>
          </c:spPr>
          <c:marker>
            <c:symbol val="none"/>
          </c:marker>
          <c:cat>
            <c:strRef>
              <c:f>Sheet1!$A$3:$A$10</c:f>
              <c:strCache>
                <c:ptCount val="8"/>
                <c:pt idx="0">
                  <c:v>7 Weeks Left</c:v>
                </c:pt>
                <c:pt idx="1">
                  <c:v>6 Weeks Left</c:v>
                </c:pt>
                <c:pt idx="2">
                  <c:v>5 Weeks Left</c:v>
                </c:pt>
                <c:pt idx="3">
                  <c:v>4 Weeks Left</c:v>
                </c:pt>
                <c:pt idx="4">
                  <c:v>3 Weeks Left</c:v>
                </c:pt>
                <c:pt idx="5">
                  <c:v>2 Weeks Left</c:v>
                </c:pt>
                <c:pt idx="6">
                  <c:v>1 Weeks Left</c:v>
                </c:pt>
                <c:pt idx="7">
                  <c:v>0 Weeks Left</c:v>
                </c:pt>
              </c:strCache>
            </c:strRef>
          </c:cat>
          <c:val>
            <c:numRef>
              <c:f>Sheet1!$C$3:$C$10</c:f>
              <c:numCache>
                <c:formatCode>General</c:formatCode>
                <c:ptCount val="8"/>
                <c:pt idx="0">
                  <c:v>11</c:v>
                </c:pt>
                <c:pt idx="1">
                  <c:v>11</c:v>
                </c:pt>
                <c:pt idx="2">
                  <c:v>9</c:v>
                </c:pt>
                <c:pt idx="3">
                  <c:v>7</c:v>
                </c:pt>
                <c:pt idx="4">
                  <c:v>6</c:v>
                </c:pt>
                <c:pt idx="5">
                  <c:v>5</c:v>
                </c:pt>
                <c:pt idx="6">
                  <c:v>3</c:v>
                </c:pt>
                <c:pt idx="7">
                  <c:v>1</c:v>
                </c:pt>
              </c:numCache>
            </c:numRef>
          </c:val>
          <c:smooth val="0"/>
          <c:extLst>
            <c:ext xmlns:c16="http://schemas.microsoft.com/office/drawing/2014/chart" uri="{C3380CC4-5D6E-409C-BE32-E72D297353CC}">
              <c16:uniqueId val="{00000001-A2ED-42CB-B6C6-A0D47D764345}"/>
            </c:ext>
          </c:extLst>
        </c:ser>
        <c:dLbls>
          <c:showLegendKey val="0"/>
          <c:showVal val="0"/>
          <c:showCatName val="0"/>
          <c:showSerName val="0"/>
          <c:showPercent val="0"/>
          <c:showBubbleSize val="0"/>
        </c:dLbls>
        <c:smooth val="0"/>
        <c:axId val="1190343391"/>
        <c:axId val="1774869759"/>
      </c:lineChart>
      <c:catAx>
        <c:axId val="119034339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zh-CN"/>
          </a:p>
        </c:txPr>
        <c:crossAx val="1774869759"/>
        <c:crosses val="autoZero"/>
        <c:auto val="1"/>
        <c:lblAlgn val="ctr"/>
        <c:lblOffset val="100"/>
        <c:noMultiLvlLbl val="0"/>
      </c:catAx>
      <c:valAx>
        <c:axId val="177486975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zh-CN"/>
          </a:p>
        </c:txPr>
        <c:crossAx val="119034339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CN" dirty="0"/>
              <a:t>Sprint 2</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Sprint 2</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FB0-455D-9ECD-6F77F0FEB13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1-9089-4286-B68D-691EDF05061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FB0-455D-9ECD-6F77F0FEB13E}"/>
              </c:ext>
            </c:extLst>
          </c:dPt>
          <c:cat>
            <c:strRef>
              <c:f>Sheet1!$A$2:$A$4</c:f>
              <c:strCache>
                <c:ptCount val="3"/>
                <c:pt idx="0">
                  <c:v>Committed</c:v>
                </c:pt>
                <c:pt idx="1">
                  <c:v>Completed</c:v>
                </c:pt>
                <c:pt idx="2">
                  <c:v>Incompleted</c:v>
                </c:pt>
              </c:strCache>
            </c:strRef>
          </c:cat>
          <c:val>
            <c:numRef>
              <c:f>Sheet1!$B$2:$B$4</c:f>
              <c:numCache>
                <c:formatCode>General</c:formatCode>
                <c:ptCount val="3"/>
                <c:pt idx="0">
                  <c:v>11</c:v>
                </c:pt>
                <c:pt idx="1">
                  <c:v>10</c:v>
                </c:pt>
                <c:pt idx="2">
                  <c:v>1</c:v>
                </c:pt>
              </c:numCache>
            </c:numRef>
          </c:val>
          <c:extLst>
            <c:ext xmlns:c16="http://schemas.microsoft.com/office/drawing/2014/chart" uri="{C3380CC4-5D6E-409C-BE32-E72D297353CC}">
              <c16:uniqueId val="{00000000-9089-4286-B68D-691EDF05061A}"/>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11629f8e370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11629f8e370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11683ee108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11683ee108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11621753f28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11621753f28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g11621753f28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 name="Google Shape;844;g11621753f28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11683ee1084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11683ee1084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11621753f28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11621753f28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8"/>
        <p:cNvGrpSpPr/>
        <p:nvPr/>
      </p:nvGrpSpPr>
      <p:grpSpPr>
        <a:xfrm>
          <a:off x="0" y="0"/>
          <a:ext cx="0" cy="0"/>
          <a:chOff x="0" y="0"/>
          <a:chExt cx="0" cy="0"/>
        </a:xfrm>
      </p:grpSpPr>
      <p:sp>
        <p:nvSpPr>
          <p:cNvPr id="1089" name="Google Shape;1089;g11621753f28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0" name="Google Shape;1090;g11621753f2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11621753f28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11621753f28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76159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11683ee1084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11683ee1084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8"/>
        <p:cNvGrpSpPr/>
        <p:nvPr/>
      </p:nvGrpSpPr>
      <p:grpSpPr>
        <a:xfrm>
          <a:off x="0" y="0"/>
          <a:ext cx="0" cy="0"/>
          <a:chOff x="0" y="0"/>
          <a:chExt cx="0" cy="0"/>
        </a:xfrm>
      </p:grpSpPr>
      <p:sp>
        <p:nvSpPr>
          <p:cNvPr id="1089" name="Google Shape;1089;g11621753f28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0" name="Google Shape;1090;g11621753f2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9788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11621753f28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11621753f28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11621753f28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 name="Google Shape;904;g11621753f28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11621753f28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 name="Google Shape;904;g11621753f28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92070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11621753f28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11621753f28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g11629f8e370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 name="Google Shape;969;g11629f8e370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11629f8e370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11629f8e370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4"/>
        <p:cNvGrpSpPr/>
        <p:nvPr/>
      </p:nvGrpSpPr>
      <p:grpSpPr>
        <a:xfrm>
          <a:off x="0" y="0"/>
          <a:ext cx="0" cy="0"/>
          <a:chOff x="0" y="0"/>
          <a:chExt cx="0" cy="0"/>
        </a:xfrm>
      </p:grpSpPr>
      <p:sp>
        <p:nvSpPr>
          <p:cNvPr id="1385" name="Google Shape;1385;g11629f8e370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6" name="Google Shape;1386;g11629f8e370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1629f8e370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1629f8e370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1629f8e370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1629f8e370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29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11621753f28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11621753f28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621753f2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621753f2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621753f2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621753f2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7545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621753f2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621753f2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11047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11621753f28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11621753f28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11621753f28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11621753f28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45900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11621753f28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11621753f28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87687" y="1005200"/>
            <a:ext cx="3576000" cy="24693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Clr>
                <a:srgbClr val="191919"/>
              </a:buClr>
              <a:buSzPts val="5200"/>
              <a:buNone/>
              <a:defRPr sz="5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845787" y="3724600"/>
            <a:ext cx="3361500" cy="333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7210254" y="3834546"/>
            <a:ext cx="1482900" cy="1065600"/>
            <a:chOff x="5912779" y="4216896"/>
            <a:chExt cx="1482900" cy="1065600"/>
          </a:xfrm>
        </p:grpSpPr>
        <p:cxnSp>
          <p:nvCxnSpPr>
            <p:cNvPr id="13" name="Google Shape;13;p2"/>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4" name="Google Shape;14;p2"/>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5" name="Google Shape;15;p2"/>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6" name="Google Shape;16;p2"/>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7" name="Google Shape;17;p2"/>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8" name="Google Shape;18;p2"/>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19" name="Google Shape;19;p2"/>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0" name="Google Shape;20;p2"/>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1" name="Google Shape;21;p2"/>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2" name="Google Shape;22;p2"/>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23" name="Google Shape;23;p2"/>
          <p:cNvGrpSpPr/>
          <p:nvPr/>
        </p:nvGrpSpPr>
        <p:grpSpPr>
          <a:xfrm rot="5400000" flipH="1">
            <a:off x="-865999" y="-904334"/>
            <a:ext cx="2283405" cy="2283405"/>
            <a:chOff x="6188681" y="2227829"/>
            <a:chExt cx="5346300" cy="5346300"/>
          </a:xfrm>
        </p:grpSpPr>
        <p:sp>
          <p:nvSpPr>
            <p:cNvPr id="24" name="Google Shape;24;p2"/>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2"/>
          <p:cNvSpPr/>
          <p:nvPr/>
        </p:nvSpPr>
        <p:spPr>
          <a:xfrm>
            <a:off x="279900" y="2415238"/>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21"/>
        <p:cNvGrpSpPr/>
        <p:nvPr/>
      </p:nvGrpSpPr>
      <p:grpSpPr>
        <a:xfrm>
          <a:off x="0" y="0"/>
          <a:ext cx="0" cy="0"/>
          <a:chOff x="0" y="0"/>
          <a:chExt cx="0" cy="0"/>
        </a:xfrm>
      </p:grpSpPr>
      <p:sp>
        <p:nvSpPr>
          <p:cNvPr id="222" name="Google Shape;222;p15"/>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txBox="1">
            <a:spLocks noGrp="1"/>
          </p:cNvSpPr>
          <p:nvPr>
            <p:ph type="subTitle" idx="1"/>
          </p:nvPr>
        </p:nvSpPr>
        <p:spPr>
          <a:xfrm>
            <a:off x="4458375" y="3410100"/>
            <a:ext cx="3587700" cy="103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4" name="Google Shape;224;p15"/>
          <p:cNvSpPr txBox="1">
            <a:spLocks noGrp="1"/>
          </p:cNvSpPr>
          <p:nvPr>
            <p:ph type="title"/>
          </p:nvPr>
        </p:nvSpPr>
        <p:spPr>
          <a:xfrm>
            <a:off x="4458375" y="2837400"/>
            <a:ext cx="397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225"/>
        <p:cNvGrpSpPr/>
        <p:nvPr/>
      </p:nvGrpSpPr>
      <p:grpSpPr>
        <a:xfrm>
          <a:off x="0" y="0"/>
          <a:ext cx="0" cy="0"/>
          <a:chOff x="0" y="0"/>
          <a:chExt cx="0" cy="0"/>
        </a:xfrm>
      </p:grpSpPr>
      <p:sp>
        <p:nvSpPr>
          <p:cNvPr id="226" name="Google Shape;226;p16"/>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6"/>
          <p:cNvSpPr txBox="1">
            <a:spLocks noGrp="1"/>
          </p:cNvSpPr>
          <p:nvPr>
            <p:ph type="subTitle" idx="1"/>
          </p:nvPr>
        </p:nvSpPr>
        <p:spPr>
          <a:xfrm>
            <a:off x="853288" y="2734299"/>
            <a:ext cx="3051600" cy="103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16"/>
          <p:cNvSpPr txBox="1">
            <a:spLocks noGrp="1"/>
          </p:cNvSpPr>
          <p:nvPr>
            <p:ph type="title"/>
          </p:nvPr>
        </p:nvSpPr>
        <p:spPr>
          <a:xfrm>
            <a:off x="853288" y="1377200"/>
            <a:ext cx="3051600" cy="13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248"/>
        <p:cNvGrpSpPr/>
        <p:nvPr/>
      </p:nvGrpSpPr>
      <p:grpSpPr>
        <a:xfrm>
          <a:off x="0" y="0"/>
          <a:ext cx="0" cy="0"/>
          <a:chOff x="0" y="0"/>
          <a:chExt cx="0" cy="0"/>
        </a:xfrm>
      </p:grpSpPr>
      <p:sp>
        <p:nvSpPr>
          <p:cNvPr id="249" name="Google Shape;249;p18"/>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1" name="Google Shape;251;p18"/>
          <p:cNvSpPr txBox="1">
            <a:spLocks noGrp="1"/>
          </p:cNvSpPr>
          <p:nvPr>
            <p:ph type="body" idx="1"/>
          </p:nvPr>
        </p:nvSpPr>
        <p:spPr>
          <a:xfrm>
            <a:off x="720000" y="1152475"/>
            <a:ext cx="7704000" cy="11265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1"/>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4">
  <p:cSld name="CUSTOM_1_1_1_1">
    <p:spTree>
      <p:nvGrpSpPr>
        <p:cNvPr id="1" name="Shape 252"/>
        <p:cNvGrpSpPr/>
        <p:nvPr/>
      </p:nvGrpSpPr>
      <p:grpSpPr>
        <a:xfrm>
          <a:off x="0" y="0"/>
          <a:ext cx="0" cy="0"/>
          <a:chOff x="0" y="0"/>
          <a:chExt cx="0" cy="0"/>
        </a:xfrm>
      </p:grpSpPr>
      <p:sp>
        <p:nvSpPr>
          <p:cNvPr id="253" name="Google Shape;253;p19"/>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5" name="Google Shape;255;p19"/>
          <p:cNvSpPr txBox="1">
            <a:spLocks noGrp="1"/>
          </p:cNvSpPr>
          <p:nvPr>
            <p:ph type="body" idx="1"/>
          </p:nvPr>
        </p:nvSpPr>
        <p:spPr>
          <a:xfrm>
            <a:off x="720000" y="1017725"/>
            <a:ext cx="7704000" cy="3590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2">
    <p:spTree>
      <p:nvGrpSpPr>
        <p:cNvPr id="1" name="Shape 290"/>
        <p:cNvGrpSpPr/>
        <p:nvPr/>
      </p:nvGrpSpPr>
      <p:grpSpPr>
        <a:xfrm>
          <a:off x="0" y="0"/>
          <a:ext cx="0" cy="0"/>
          <a:chOff x="0" y="0"/>
          <a:chExt cx="0" cy="0"/>
        </a:xfrm>
      </p:grpSpPr>
      <p:sp>
        <p:nvSpPr>
          <p:cNvPr id="291" name="Google Shape;291;p22"/>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txBox="1">
            <a:spLocks noGrp="1"/>
          </p:cNvSpPr>
          <p:nvPr>
            <p:ph type="title"/>
          </p:nvPr>
        </p:nvSpPr>
        <p:spPr>
          <a:xfrm>
            <a:off x="715100" y="2296888"/>
            <a:ext cx="40101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93" name="Google Shape;293;p22"/>
          <p:cNvSpPr txBox="1">
            <a:spLocks noGrp="1"/>
          </p:cNvSpPr>
          <p:nvPr>
            <p:ph type="title" idx="2" hasCustomPrompt="1"/>
          </p:nvPr>
        </p:nvSpPr>
        <p:spPr>
          <a:xfrm>
            <a:off x="2146775" y="1481563"/>
            <a:ext cx="11403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600">
                <a:solidFill>
                  <a:schemeClr val="lt1"/>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294" name="Google Shape;294;p22"/>
          <p:cNvSpPr txBox="1">
            <a:spLocks noGrp="1"/>
          </p:cNvSpPr>
          <p:nvPr>
            <p:ph type="subTitle" idx="1"/>
          </p:nvPr>
        </p:nvSpPr>
        <p:spPr>
          <a:xfrm>
            <a:off x="806813" y="3294588"/>
            <a:ext cx="3820200" cy="34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295" name="Google Shape;295;p22"/>
          <p:cNvGrpSpPr/>
          <p:nvPr/>
        </p:nvGrpSpPr>
        <p:grpSpPr>
          <a:xfrm>
            <a:off x="531804" y="243349"/>
            <a:ext cx="1482900" cy="822600"/>
            <a:chOff x="531804" y="243349"/>
            <a:chExt cx="1482900" cy="822600"/>
          </a:xfrm>
        </p:grpSpPr>
        <p:cxnSp>
          <p:nvCxnSpPr>
            <p:cNvPr id="296" name="Google Shape;296;p22"/>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97" name="Google Shape;297;p22"/>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98" name="Google Shape;298;p22"/>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99" name="Google Shape;299;p22"/>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00" name="Google Shape;300;p22"/>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01" name="Google Shape;301;p22"/>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02" name="Google Shape;302;p22"/>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03" name="Google Shape;303;p22"/>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04" name="Google Shape;304;p22"/>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sp>
        <p:nvSpPr>
          <p:cNvPr id="305" name="Google Shape;305;p22"/>
          <p:cNvSpPr/>
          <p:nvPr/>
        </p:nvSpPr>
        <p:spPr>
          <a:xfrm>
            <a:off x="3792900" y="236425"/>
            <a:ext cx="5068928" cy="4663842"/>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329"/>
        <p:cNvGrpSpPr/>
        <p:nvPr/>
      </p:nvGrpSpPr>
      <p:grpSpPr>
        <a:xfrm>
          <a:off x="0" y="0"/>
          <a:ext cx="0" cy="0"/>
          <a:chOff x="0" y="0"/>
          <a:chExt cx="0" cy="0"/>
        </a:xfrm>
      </p:grpSpPr>
      <p:sp>
        <p:nvSpPr>
          <p:cNvPr id="330" name="Google Shape;330;p24"/>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txBox="1">
            <a:spLocks noGrp="1"/>
          </p:cNvSpPr>
          <p:nvPr>
            <p:ph type="subTitle" idx="1"/>
          </p:nvPr>
        </p:nvSpPr>
        <p:spPr>
          <a:xfrm>
            <a:off x="1916400" y="871750"/>
            <a:ext cx="5311200" cy="608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32" name="Google Shape;332;p24"/>
          <p:cNvSpPr txBox="1">
            <a:spLocks noGrp="1"/>
          </p:cNvSpPr>
          <p:nvPr>
            <p:ph type="subTitle" idx="2"/>
          </p:nvPr>
        </p:nvSpPr>
        <p:spPr>
          <a:xfrm>
            <a:off x="1916400" y="2841100"/>
            <a:ext cx="5311200" cy="608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33" name="Google Shape;333;p24"/>
          <p:cNvSpPr txBox="1">
            <a:spLocks noGrp="1"/>
          </p:cNvSpPr>
          <p:nvPr>
            <p:ph type="subTitle" idx="3"/>
          </p:nvPr>
        </p:nvSpPr>
        <p:spPr>
          <a:xfrm>
            <a:off x="1916400" y="1403600"/>
            <a:ext cx="5311200" cy="8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4" name="Google Shape;334;p24"/>
          <p:cNvSpPr txBox="1">
            <a:spLocks noGrp="1"/>
          </p:cNvSpPr>
          <p:nvPr>
            <p:ph type="subTitle" idx="4"/>
          </p:nvPr>
        </p:nvSpPr>
        <p:spPr>
          <a:xfrm>
            <a:off x="1916400" y="3372950"/>
            <a:ext cx="5311200" cy="8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35" name="Google Shape;335;p24"/>
          <p:cNvGrpSpPr/>
          <p:nvPr/>
        </p:nvGrpSpPr>
        <p:grpSpPr>
          <a:xfrm flipH="1">
            <a:off x="-1375290" y="3255487"/>
            <a:ext cx="3293855" cy="3293855"/>
            <a:chOff x="6188681" y="2227829"/>
            <a:chExt cx="5346300" cy="5346300"/>
          </a:xfrm>
        </p:grpSpPr>
        <p:sp>
          <p:nvSpPr>
            <p:cNvPr id="336" name="Google Shape;336;p24"/>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24"/>
          <p:cNvGrpSpPr/>
          <p:nvPr/>
        </p:nvGrpSpPr>
        <p:grpSpPr>
          <a:xfrm>
            <a:off x="6946004" y="244021"/>
            <a:ext cx="1482900" cy="1065600"/>
            <a:chOff x="5912779" y="4216896"/>
            <a:chExt cx="1482900" cy="1065600"/>
          </a:xfrm>
        </p:grpSpPr>
        <p:cxnSp>
          <p:nvCxnSpPr>
            <p:cNvPr id="341" name="Google Shape;341;p24"/>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42" name="Google Shape;342;p24"/>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43" name="Google Shape;343;p24"/>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44" name="Google Shape;344;p24"/>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45" name="Google Shape;345;p24"/>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46" name="Google Shape;346;p24"/>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47" name="Google Shape;347;p24"/>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48" name="Google Shape;348;p24"/>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49" name="Google Shape;349;p24"/>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50" name="Google Shape;350;p24"/>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51"/>
        <p:cNvGrpSpPr/>
        <p:nvPr/>
      </p:nvGrpSpPr>
      <p:grpSpPr>
        <a:xfrm>
          <a:off x="0" y="0"/>
          <a:ext cx="0" cy="0"/>
          <a:chOff x="0" y="0"/>
          <a:chExt cx="0" cy="0"/>
        </a:xfrm>
      </p:grpSpPr>
      <p:sp>
        <p:nvSpPr>
          <p:cNvPr id="352" name="Google Shape;352;p25"/>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txBox="1">
            <a:spLocks noGrp="1"/>
          </p:cNvSpPr>
          <p:nvPr>
            <p:ph type="subTitle" idx="1"/>
          </p:nvPr>
        </p:nvSpPr>
        <p:spPr>
          <a:xfrm>
            <a:off x="872400" y="258955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4" name="Google Shape;354;p25"/>
          <p:cNvSpPr txBox="1">
            <a:spLocks noGrp="1"/>
          </p:cNvSpPr>
          <p:nvPr>
            <p:ph type="subTitle" idx="2"/>
          </p:nvPr>
        </p:nvSpPr>
        <p:spPr>
          <a:xfrm>
            <a:off x="872400" y="3086059"/>
            <a:ext cx="2336400" cy="8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5" name="Google Shape;355;p25"/>
          <p:cNvSpPr txBox="1">
            <a:spLocks noGrp="1"/>
          </p:cNvSpPr>
          <p:nvPr>
            <p:ph type="subTitle" idx="3"/>
          </p:nvPr>
        </p:nvSpPr>
        <p:spPr>
          <a:xfrm>
            <a:off x="3556200" y="3086059"/>
            <a:ext cx="2336400" cy="8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6" name="Google Shape;356;p25"/>
          <p:cNvSpPr txBox="1">
            <a:spLocks noGrp="1"/>
          </p:cNvSpPr>
          <p:nvPr>
            <p:ph type="subTitle" idx="4"/>
          </p:nvPr>
        </p:nvSpPr>
        <p:spPr>
          <a:xfrm>
            <a:off x="6240000" y="3086059"/>
            <a:ext cx="2336400" cy="81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7" name="Google Shape;357;p25"/>
          <p:cNvSpPr txBox="1">
            <a:spLocks noGrp="1"/>
          </p:cNvSpPr>
          <p:nvPr>
            <p:ph type="title"/>
          </p:nvPr>
        </p:nvSpPr>
        <p:spPr>
          <a:xfrm>
            <a:off x="872400" y="5974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8" name="Google Shape;358;p25"/>
          <p:cNvSpPr txBox="1">
            <a:spLocks noGrp="1"/>
          </p:cNvSpPr>
          <p:nvPr>
            <p:ph type="subTitle" idx="5"/>
          </p:nvPr>
        </p:nvSpPr>
        <p:spPr>
          <a:xfrm>
            <a:off x="3556200" y="258955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59" name="Google Shape;359;p25"/>
          <p:cNvSpPr txBox="1">
            <a:spLocks noGrp="1"/>
          </p:cNvSpPr>
          <p:nvPr>
            <p:ph type="subTitle" idx="6"/>
          </p:nvPr>
        </p:nvSpPr>
        <p:spPr>
          <a:xfrm>
            <a:off x="6240000" y="2589550"/>
            <a:ext cx="23364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360" name="Google Shape;360;p25"/>
          <p:cNvGrpSpPr/>
          <p:nvPr/>
        </p:nvGrpSpPr>
        <p:grpSpPr>
          <a:xfrm rot="5400000" flipH="1">
            <a:off x="-865999" y="-904334"/>
            <a:ext cx="2283405" cy="2283405"/>
            <a:chOff x="6188681" y="2227829"/>
            <a:chExt cx="5346300" cy="5346300"/>
          </a:xfrm>
        </p:grpSpPr>
        <p:sp>
          <p:nvSpPr>
            <p:cNvPr id="361" name="Google Shape;361;p25"/>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25"/>
          <p:cNvGrpSpPr/>
          <p:nvPr/>
        </p:nvGrpSpPr>
        <p:grpSpPr>
          <a:xfrm>
            <a:off x="7093504" y="243349"/>
            <a:ext cx="1482900" cy="822600"/>
            <a:chOff x="531804" y="243349"/>
            <a:chExt cx="1482900" cy="822600"/>
          </a:xfrm>
        </p:grpSpPr>
        <p:cxnSp>
          <p:nvCxnSpPr>
            <p:cNvPr id="366" name="Google Shape;366;p25"/>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67" name="Google Shape;367;p25"/>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68" name="Google Shape;368;p25"/>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69" name="Google Shape;369;p25"/>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70" name="Google Shape;370;p25"/>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71" name="Google Shape;371;p25"/>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72" name="Google Shape;372;p25"/>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73" name="Google Shape;373;p25"/>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74" name="Google Shape;374;p25"/>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375"/>
        <p:cNvGrpSpPr/>
        <p:nvPr/>
      </p:nvGrpSpPr>
      <p:grpSpPr>
        <a:xfrm>
          <a:off x="0" y="0"/>
          <a:ext cx="0" cy="0"/>
          <a:chOff x="0" y="0"/>
          <a:chExt cx="0" cy="0"/>
        </a:xfrm>
      </p:grpSpPr>
      <p:sp>
        <p:nvSpPr>
          <p:cNvPr id="376" name="Google Shape;376;p26"/>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8" name="Google Shape;378;p26"/>
          <p:cNvSpPr txBox="1">
            <a:spLocks noGrp="1"/>
          </p:cNvSpPr>
          <p:nvPr>
            <p:ph type="subTitle" idx="1"/>
          </p:nvPr>
        </p:nvSpPr>
        <p:spPr>
          <a:xfrm>
            <a:off x="3066891" y="1017725"/>
            <a:ext cx="40680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79" name="Google Shape;379;p26"/>
          <p:cNvSpPr txBox="1">
            <a:spLocks noGrp="1"/>
          </p:cNvSpPr>
          <p:nvPr>
            <p:ph type="subTitle" idx="2"/>
          </p:nvPr>
        </p:nvSpPr>
        <p:spPr>
          <a:xfrm>
            <a:off x="3066891" y="1514248"/>
            <a:ext cx="4068000" cy="63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0" name="Google Shape;380;p26"/>
          <p:cNvSpPr txBox="1">
            <a:spLocks noGrp="1"/>
          </p:cNvSpPr>
          <p:nvPr>
            <p:ph type="subTitle" idx="3"/>
          </p:nvPr>
        </p:nvSpPr>
        <p:spPr>
          <a:xfrm>
            <a:off x="3066907" y="2744574"/>
            <a:ext cx="4068000" cy="63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1" name="Google Shape;381;p26"/>
          <p:cNvSpPr txBox="1">
            <a:spLocks noGrp="1"/>
          </p:cNvSpPr>
          <p:nvPr>
            <p:ph type="subTitle" idx="4"/>
          </p:nvPr>
        </p:nvSpPr>
        <p:spPr>
          <a:xfrm>
            <a:off x="3066826" y="3974900"/>
            <a:ext cx="4068000" cy="63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2" name="Google Shape;382;p26"/>
          <p:cNvSpPr txBox="1">
            <a:spLocks noGrp="1"/>
          </p:cNvSpPr>
          <p:nvPr>
            <p:ph type="subTitle" idx="5"/>
          </p:nvPr>
        </p:nvSpPr>
        <p:spPr>
          <a:xfrm>
            <a:off x="3066906" y="2248051"/>
            <a:ext cx="40680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83" name="Google Shape;383;p26"/>
          <p:cNvSpPr txBox="1">
            <a:spLocks noGrp="1"/>
          </p:cNvSpPr>
          <p:nvPr>
            <p:ph type="subTitle" idx="6"/>
          </p:nvPr>
        </p:nvSpPr>
        <p:spPr>
          <a:xfrm>
            <a:off x="3066825" y="3478377"/>
            <a:ext cx="4068000" cy="57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5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384" name="Google Shape;384;p26"/>
          <p:cNvGrpSpPr/>
          <p:nvPr/>
        </p:nvGrpSpPr>
        <p:grpSpPr>
          <a:xfrm flipH="1">
            <a:off x="-1035311" y="1437724"/>
            <a:ext cx="2613359" cy="2613359"/>
            <a:chOff x="6845520" y="561888"/>
            <a:chExt cx="4046700" cy="4046700"/>
          </a:xfrm>
        </p:grpSpPr>
        <p:sp>
          <p:nvSpPr>
            <p:cNvPr id="385" name="Google Shape;385;p26"/>
            <p:cNvSpPr/>
            <p:nvPr/>
          </p:nvSpPr>
          <p:spPr>
            <a:xfrm flipH="1">
              <a:off x="7306725" y="1023105"/>
              <a:ext cx="3101400" cy="3101400"/>
            </a:xfrm>
            <a:prstGeom prst="arc">
              <a:avLst>
                <a:gd name="adj1" fmla="val 16200000"/>
                <a:gd name="adj2" fmla="val 5414905"/>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6"/>
            <p:cNvSpPr/>
            <p:nvPr/>
          </p:nvSpPr>
          <p:spPr>
            <a:xfrm flipH="1">
              <a:off x="7073540" y="789791"/>
              <a:ext cx="3567900" cy="3567900"/>
            </a:xfrm>
            <a:prstGeom prst="arc">
              <a:avLst>
                <a:gd name="adj1" fmla="val 16200000"/>
                <a:gd name="adj2" fmla="val 54089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6"/>
            <p:cNvSpPr/>
            <p:nvPr/>
          </p:nvSpPr>
          <p:spPr>
            <a:xfrm flipH="1">
              <a:off x="6845520" y="561888"/>
              <a:ext cx="4046700" cy="4046700"/>
            </a:xfrm>
            <a:prstGeom prst="arc">
              <a:avLst>
                <a:gd name="adj1" fmla="val 16200000"/>
                <a:gd name="adj2" fmla="val 533666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6"/>
            <p:cNvSpPr/>
            <p:nvPr/>
          </p:nvSpPr>
          <p:spPr>
            <a:xfrm flipH="1">
              <a:off x="7539986" y="1256344"/>
              <a:ext cx="2634900" cy="2634900"/>
            </a:xfrm>
            <a:prstGeom prst="arc">
              <a:avLst>
                <a:gd name="adj1" fmla="val 16200000"/>
                <a:gd name="adj2" fmla="val 541216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 name="Google Shape;389;p26"/>
          <p:cNvGrpSpPr/>
          <p:nvPr/>
        </p:nvGrpSpPr>
        <p:grpSpPr>
          <a:xfrm>
            <a:off x="7134929" y="243349"/>
            <a:ext cx="1482900" cy="822600"/>
            <a:chOff x="531804" y="243349"/>
            <a:chExt cx="1482900" cy="822600"/>
          </a:xfrm>
        </p:grpSpPr>
        <p:cxnSp>
          <p:nvCxnSpPr>
            <p:cNvPr id="390" name="Google Shape;390;p26"/>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91" name="Google Shape;391;p26"/>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92" name="Google Shape;392;p26"/>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93" name="Google Shape;393;p26"/>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94" name="Google Shape;394;p26"/>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95" name="Google Shape;395;p26"/>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396" name="Google Shape;396;p26"/>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97" name="Google Shape;397;p26"/>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398" name="Google Shape;398;p26"/>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51"/>
        <p:cNvGrpSpPr/>
        <p:nvPr/>
      </p:nvGrpSpPr>
      <p:grpSpPr>
        <a:xfrm>
          <a:off x="0" y="0"/>
          <a:ext cx="0" cy="0"/>
          <a:chOff x="0" y="0"/>
          <a:chExt cx="0" cy="0"/>
        </a:xfrm>
      </p:grpSpPr>
      <p:sp>
        <p:nvSpPr>
          <p:cNvPr id="552" name="Google Shape;552;p33"/>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3792900" y="242625"/>
            <a:ext cx="5068928" cy="4657776"/>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33"/>
          <p:cNvGrpSpPr/>
          <p:nvPr/>
        </p:nvGrpSpPr>
        <p:grpSpPr>
          <a:xfrm>
            <a:off x="1157279" y="243300"/>
            <a:ext cx="1482900" cy="824400"/>
            <a:chOff x="6978579" y="243300"/>
            <a:chExt cx="1482900" cy="824400"/>
          </a:xfrm>
        </p:grpSpPr>
        <p:cxnSp>
          <p:nvCxnSpPr>
            <p:cNvPr id="556" name="Google Shape;556;p33"/>
            <p:cNvCxnSpPr/>
            <p:nvPr/>
          </p:nvCxnSpPr>
          <p:spPr>
            <a:xfrm>
              <a:off x="719367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57" name="Google Shape;557;p33"/>
            <p:cNvCxnSpPr/>
            <p:nvPr/>
          </p:nvCxnSpPr>
          <p:spPr>
            <a:xfrm>
              <a:off x="740974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58" name="Google Shape;558;p33"/>
            <p:cNvCxnSpPr/>
            <p:nvPr/>
          </p:nvCxnSpPr>
          <p:spPr>
            <a:xfrm>
              <a:off x="762580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59" name="Google Shape;559;p33"/>
            <p:cNvCxnSpPr/>
            <p:nvPr/>
          </p:nvCxnSpPr>
          <p:spPr>
            <a:xfrm>
              <a:off x="784187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60" name="Google Shape;560;p33"/>
            <p:cNvCxnSpPr/>
            <p:nvPr/>
          </p:nvCxnSpPr>
          <p:spPr>
            <a:xfrm>
              <a:off x="805793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61" name="Google Shape;561;p33"/>
            <p:cNvCxnSpPr/>
            <p:nvPr/>
          </p:nvCxnSpPr>
          <p:spPr>
            <a:xfrm>
              <a:off x="827400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562" name="Google Shape;562;p33"/>
            <p:cNvCxnSpPr/>
            <p:nvPr/>
          </p:nvCxnSpPr>
          <p:spPr>
            <a:xfrm>
              <a:off x="7720029" y="-32262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63" name="Google Shape;563;p33"/>
            <p:cNvCxnSpPr/>
            <p:nvPr/>
          </p:nvCxnSpPr>
          <p:spPr>
            <a:xfrm>
              <a:off x="7720029" y="-10656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64" name="Google Shape;564;p33"/>
            <p:cNvCxnSpPr/>
            <p:nvPr/>
          </p:nvCxnSpPr>
          <p:spPr>
            <a:xfrm>
              <a:off x="7720029" y="109497"/>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565" name="Google Shape;565;p33"/>
          <p:cNvGrpSpPr/>
          <p:nvPr/>
        </p:nvGrpSpPr>
        <p:grpSpPr>
          <a:xfrm>
            <a:off x="6936064" y="2981468"/>
            <a:ext cx="3847197" cy="3847197"/>
            <a:chOff x="6188681" y="2227829"/>
            <a:chExt cx="5346300" cy="5346300"/>
          </a:xfrm>
        </p:grpSpPr>
        <p:sp>
          <p:nvSpPr>
            <p:cNvPr id="566" name="Google Shape;566;p33"/>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570"/>
        <p:cNvGrpSpPr/>
        <p:nvPr/>
      </p:nvGrpSpPr>
      <p:grpSpPr>
        <a:xfrm>
          <a:off x="0" y="0"/>
          <a:ext cx="0" cy="0"/>
          <a:chOff x="0" y="0"/>
          <a:chExt cx="0" cy="0"/>
        </a:xfrm>
      </p:grpSpPr>
      <p:sp>
        <p:nvSpPr>
          <p:cNvPr id="571" name="Google Shape;571;p34"/>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 name="Google Shape;573;p34"/>
          <p:cNvGrpSpPr/>
          <p:nvPr/>
        </p:nvGrpSpPr>
        <p:grpSpPr>
          <a:xfrm>
            <a:off x="7210254" y="3834546"/>
            <a:ext cx="1482900" cy="1065600"/>
            <a:chOff x="5912779" y="4216896"/>
            <a:chExt cx="1482900" cy="1065600"/>
          </a:xfrm>
        </p:grpSpPr>
        <p:cxnSp>
          <p:nvCxnSpPr>
            <p:cNvPr id="574" name="Google Shape;574;p34"/>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575" name="Google Shape;575;p34"/>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576" name="Google Shape;576;p34"/>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577" name="Google Shape;577;p34"/>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578" name="Google Shape;578;p34"/>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579" name="Google Shape;579;p34"/>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580" name="Google Shape;580;p34"/>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81" name="Google Shape;581;p34"/>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82" name="Google Shape;582;p34"/>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583" name="Google Shape;583;p34"/>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584" name="Google Shape;584;p34"/>
          <p:cNvGrpSpPr/>
          <p:nvPr/>
        </p:nvGrpSpPr>
        <p:grpSpPr>
          <a:xfrm rot="5400000" flipH="1">
            <a:off x="-1672539" y="-1702240"/>
            <a:ext cx="3881414" cy="3881414"/>
            <a:chOff x="6188681" y="2227829"/>
            <a:chExt cx="5346300" cy="5346300"/>
          </a:xfrm>
        </p:grpSpPr>
        <p:sp>
          <p:nvSpPr>
            <p:cNvPr id="585" name="Google Shape;585;p34"/>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4"/>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4"/>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 name="Google Shape;589;p34"/>
          <p:cNvSpPr/>
          <p:nvPr/>
        </p:nvSpPr>
        <p:spPr>
          <a:xfrm>
            <a:off x="279900" y="2415238"/>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3"/>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txBox="1">
            <a:spLocks noGrp="1"/>
          </p:cNvSpPr>
          <p:nvPr>
            <p:ph type="title"/>
          </p:nvPr>
        </p:nvSpPr>
        <p:spPr>
          <a:xfrm>
            <a:off x="4525225" y="2404650"/>
            <a:ext cx="32727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2" name="Google Shape;32;p3"/>
          <p:cNvSpPr txBox="1">
            <a:spLocks noGrp="1"/>
          </p:cNvSpPr>
          <p:nvPr>
            <p:ph type="title" idx="2" hasCustomPrompt="1"/>
          </p:nvPr>
        </p:nvSpPr>
        <p:spPr>
          <a:xfrm>
            <a:off x="4574525" y="1621975"/>
            <a:ext cx="1007700" cy="59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6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3" name="Google Shape;33;p3"/>
          <p:cNvSpPr txBox="1">
            <a:spLocks noGrp="1"/>
          </p:cNvSpPr>
          <p:nvPr>
            <p:ph type="subTitle" idx="1"/>
          </p:nvPr>
        </p:nvSpPr>
        <p:spPr>
          <a:xfrm>
            <a:off x="4690475" y="3426700"/>
            <a:ext cx="3668700" cy="30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4" name="Google Shape;34;p3"/>
          <p:cNvGrpSpPr/>
          <p:nvPr/>
        </p:nvGrpSpPr>
        <p:grpSpPr>
          <a:xfrm>
            <a:off x="6654204" y="243346"/>
            <a:ext cx="1482900" cy="1065600"/>
            <a:chOff x="5912779" y="4216896"/>
            <a:chExt cx="1482900" cy="1065600"/>
          </a:xfrm>
        </p:grpSpPr>
        <p:cxnSp>
          <p:nvCxnSpPr>
            <p:cNvPr id="35" name="Google Shape;35;p3"/>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6" name="Google Shape;36;p3"/>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7" name="Google Shape;37;p3"/>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8" name="Google Shape;38;p3"/>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39" name="Google Shape;39;p3"/>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40" name="Google Shape;40;p3"/>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41" name="Google Shape;41;p3"/>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42" name="Google Shape;42;p3"/>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43" name="Google Shape;43;p3"/>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44" name="Google Shape;44;p3"/>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sp>
        <p:nvSpPr>
          <p:cNvPr id="45" name="Google Shape;45;p3"/>
          <p:cNvSpPr/>
          <p:nvPr/>
        </p:nvSpPr>
        <p:spPr>
          <a:xfrm rot="10800000">
            <a:off x="271222" y="249273"/>
            <a:ext cx="5068928" cy="4650952"/>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
        <p:cNvGrpSpPr/>
        <p:nvPr/>
      </p:nvGrpSpPr>
      <p:grpSpPr>
        <a:xfrm>
          <a:off x="0" y="0"/>
          <a:ext cx="0" cy="0"/>
          <a:chOff x="0" y="0"/>
          <a:chExt cx="0" cy="0"/>
        </a:xfrm>
      </p:grpSpPr>
      <p:sp>
        <p:nvSpPr>
          <p:cNvPr id="61" name="Google Shape;61;p5"/>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txBox="1">
            <a:spLocks noGrp="1"/>
          </p:cNvSpPr>
          <p:nvPr>
            <p:ph type="subTitle" idx="1"/>
          </p:nvPr>
        </p:nvSpPr>
        <p:spPr>
          <a:xfrm>
            <a:off x="1518175" y="2392500"/>
            <a:ext cx="2845200" cy="572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3" name="Google Shape;63;p5"/>
          <p:cNvSpPr txBox="1">
            <a:spLocks noGrp="1"/>
          </p:cNvSpPr>
          <p:nvPr>
            <p:ph type="subTitle" idx="2"/>
          </p:nvPr>
        </p:nvSpPr>
        <p:spPr>
          <a:xfrm>
            <a:off x="4780613" y="2392500"/>
            <a:ext cx="2845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accent1"/>
                </a:solidFill>
                <a:latin typeface="Sora"/>
                <a:ea typeface="Sora"/>
                <a:cs typeface="Sora"/>
                <a:sym typeface="Sor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4" name="Google Shape;64;p5"/>
          <p:cNvSpPr txBox="1">
            <a:spLocks noGrp="1"/>
          </p:cNvSpPr>
          <p:nvPr>
            <p:ph type="subTitle" idx="3"/>
          </p:nvPr>
        </p:nvSpPr>
        <p:spPr>
          <a:xfrm>
            <a:off x="1518175" y="2889000"/>
            <a:ext cx="2845200" cy="117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 name="Google Shape;65;p5"/>
          <p:cNvSpPr txBox="1">
            <a:spLocks noGrp="1"/>
          </p:cNvSpPr>
          <p:nvPr>
            <p:ph type="subTitle" idx="4"/>
          </p:nvPr>
        </p:nvSpPr>
        <p:spPr>
          <a:xfrm>
            <a:off x="4780613" y="2889000"/>
            <a:ext cx="2845200" cy="117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 name="Google Shape;66;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7" name="Google Shape;67;p5"/>
          <p:cNvGrpSpPr/>
          <p:nvPr/>
        </p:nvGrpSpPr>
        <p:grpSpPr>
          <a:xfrm rot="5400000">
            <a:off x="74229" y="1226371"/>
            <a:ext cx="1482900" cy="1065600"/>
            <a:chOff x="5912779" y="4216896"/>
            <a:chExt cx="1482900" cy="1065600"/>
          </a:xfrm>
        </p:grpSpPr>
        <p:cxnSp>
          <p:nvCxnSpPr>
            <p:cNvPr id="68" name="Google Shape;68;p5"/>
            <p:cNvCxnSpPr/>
            <p:nvPr/>
          </p:nvCxnSpPr>
          <p:spPr>
            <a:xfrm>
              <a:off x="612787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69" name="Google Shape;69;p5"/>
            <p:cNvCxnSpPr/>
            <p:nvPr/>
          </p:nvCxnSpPr>
          <p:spPr>
            <a:xfrm>
              <a:off x="634394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70" name="Google Shape;70;p5"/>
            <p:cNvCxnSpPr/>
            <p:nvPr/>
          </p:nvCxnSpPr>
          <p:spPr>
            <a:xfrm>
              <a:off x="656000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71" name="Google Shape;71;p5"/>
            <p:cNvCxnSpPr/>
            <p:nvPr/>
          </p:nvCxnSpPr>
          <p:spPr>
            <a:xfrm>
              <a:off x="677607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72" name="Google Shape;72;p5"/>
            <p:cNvCxnSpPr/>
            <p:nvPr/>
          </p:nvCxnSpPr>
          <p:spPr>
            <a:xfrm>
              <a:off x="6992135"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73" name="Google Shape;73;p5"/>
            <p:cNvCxnSpPr/>
            <p:nvPr/>
          </p:nvCxnSpPr>
          <p:spPr>
            <a:xfrm>
              <a:off x="7208200" y="4216896"/>
              <a:ext cx="0" cy="1065600"/>
            </a:xfrm>
            <a:prstGeom prst="straightConnector1">
              <a:avLst/>
            </a:prstGeom>
            <a:noFill/>
            <a:ln w="9525" cap="flat" cmpd="sng">
              <a:solidFill>
                <a:schemeClr val="accent3"/>
              </a:solidFill>
              <a:prstDash val="solid"/>
              <a:round/>
              <a:headEnd type="none" w="med" len="med"/>
              <a:tailEnd type="none" w="med" len="med"/>
            </a:ln>
          </p:spPr>
        </p:cxnSp>
        <p:cxnSp>
          <p:nvCxnSpPr>
            <p:cNvPr id="74" name="Google Shape;74;p5"/>
            <p:cNvCxnSpPr/>
            <p:nvPr/>
          </p:nvCxnSpPr>
          <p:spPr>
            <a:xfrm>
              <a:off x="6654229" y="36760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75" name="Google Shape;75;p5"/>
            <p:cNvCxnSpPr/>
            <p:nvPr/>
          </p:nvCxnSpPr>
          <p:spPr>
            <a:xfrm>
              <a:off x="6654229" y="38920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76" name="Google Shape;76;p5"/>
            <p:cNvCxnSpPr/>
            <p:nvPr/>
          </p:nvCxnSpPr>
          <p:spPr>
            <a:xfrm>
              <a:off x="6654229" y="410813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77" name="Google Shape;77;p5"/>
            <p:cNvCxnSpPr/>
            <p:nvPr/>
          </p:nvCxnSpPr>
          <p:spPr>
            <a:xfrm>
              <a:off x="6654229" y="4324197"/>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78" name="Google Shape;78;p5"/>
          <p:cNvGrpSpPr/>
          <p:nvPr/>
        </p:nvGrpSpPr>
        <p:grpSpPr>
          <a:xfrm rot="-5400000">
            <a:off x="7213806" y="-1421790"/>
            <a:ext cx="3322191" cy="3322191"/>
            <a:chOff x="6188681" y="2227829"/>
            <a:chExt cx="5346300" cy="5346300"/>
          </a:xfrm>
        </p:grpSpPr>
        <p:sp>
          <p:nvSpPr>
            <p:cNvPr id="79" name="Google Shape;79;p5"/>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3"/>
        <p:cNvGrpSpPr/>
        <p:nvPr/>
      </p:nvGrpSpPr>
      <p:grpSpPr>
        <a:xfrm>
          <a:off x="0" y="0"/>
          <a:ext cx="0" cy="0"/>
          <a:chOff x="0" y="0"/>
          <a:chExt cx="0" cy="0"/>
        </a:xfrm>
      </p:grpSpPr>
      <p:sp>
        <p:nvSpPr>
          <p:cNvPr id="84" name="Google Shape;84;p6"/>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grpSp>
        <p:nvGrpSpPr>
          <p:cNvPr id="86" name="Google Shape;86;p6"/>
          <p:cNvGrpSpPr/>
          <p:nvPr/>
        </p:nvGrpSpPr>
        <p:grpSpPr>
          <a:xfrm rot="-5400000">
            <a:off x="7725152" y="-904334"/>
            <a:ext cx="2283405" cy="2283405"/>
            <a:chOff x="6188681" y="2227829"/>
            <a:chExt cx="5346300" cy="5346300"/>
          </a:xfrm>
        </p:grpSpPr>
        <p:sp>
          <p:nvSpPr>
            <p:cNvPr id="87" name="Google Shape;87;p6"/>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6"/>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6"/>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6"/>
          <p:cNvGrpSpPr/>
          <p:nvPr/>
        </p:nvGrpSpPr>
        <p:grpSpPr>
          <a:xfrm>
            <a:off x="536304" y="243349"/>
            <a:ext cx="1482900" cy="822600"/>
            <a:chOff x="531804" y="243349"/>
            <a:chExt cx="1482900" cy="822600"/>
          </a:xfrm>
        </p:grpSpPr>
        <p:cxnSp>
          <p:nvCxnSpPr>
            <p:cNvPr id="92" name="Google Shape;92;p6"/>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93" name="Google Shape;93;p6"/>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94" name="Google Shape;94;p6"/>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95" name="Google Shape;95;p6"/>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96" name="Google Shape;96;p6"/>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97" name="Google Shape;97;p6"/>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98" name="Google Shape;98;p6"/>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99" name="Google Shape;99;p6"/>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00" name="Google Shape;100;p6"/>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1"/>
        <p:cNvGrpSpPr/>
        <p:nvPr/>
      </p:nvGrpSpPr>
      <p:grpSpPr>
        <a:xfrm>
          <a:off x="0" y="0"/>
          <a:ext cx="0" cy="0"/>
          <a:chOff x="0" y="0"/>
          <a:chExt cx="0" cy="0"/>
        </a:xfrm>
      </p:grpSpPr>
      <p:sp>
        <p:nvSpPr>
          <p:cNvPr id="102" name="Google Shape;102;p7"/>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7"/>
          <p:cNvSpPr txBox="1">
            <a:spLocks noGrp="1"/>
          </p:cNvSpPr>
          <p:nvPr>
            <p:ph type="body" idx="1"/>
          </p:nvPr>
        </p:nvSpPr>
        <p:spPr>
          <a:xfrm>
            <a:off x="1117938" y="1325550"/>
            <a:ext cx="3153900" cy="2883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400">
                <a:solidFill>
                  <a:srgbClr val="434343"/>
                </a:solidFill>
              </a:defRPr>
            </a:lvl1pPr>
            <a:lvl2pPr marL="914400" lvl="1" indent="-317500" rtl="0">
              <a:lnSpc>
                <a:spcPct val="115000"/>
              </a:lnSpc>
              <a:spcBef>
                <a:spcPts val="0"/>
              </a:spcBef>
              <a:spcAft>
                <a:spcPts val="0"/>
              </a:spcAft>
              <a:buSzPts val="1400"/>
              <a:buFont typeface="Anaheim"/>
              <a:buChar char="○"/>
              <a:defRPr>
                <a:solidFill>
                  <a:srgbClr val="434343"/>
                </a:solidFill>
              </a:defRPr>
            </a:lvl2pPr>
            <a:lvl3pPr marL="1371600" lvl="2" indent="-317500" rtl="0">
              <a:lnSpc>
                <a:spcPct val="115000"/>
              </a:lnSpc>
              <a:spcBef>
                <a:spcPts val="0"/>
              </a:spcBef>
              <a:spcAft>
                <a:spcPts val="0"/>
              </a:spcAft>
              <a:buSzPts val="1400"/>
              <a:buFont typeface="Anaheim"/>
              <a:buChar char="■"/>
              <a:defRPr>
                <a:solidFill>
                  <a:srgbClr val="434343"/>
                </a:solidFill>
              </a:defRPr>
            </a:lvl3pPr>
            <a:lvl4pPr marL="1828800" lvl="3" indent="-317500" rtl="0">
              <a:lnSpc>
                <a:spcPct val="115000"/>
              </a:lnSpc>
              <a:spcBef>
                <a:spcPts val="0"/>
              </a:spcBef>
              <a:spcAft>
                <a:spcPts val="0"/>
              </a:spcAft>
              <a:buSzPts val="1400"/>
              <a:buFont typeface="Anaheim"/>
              <a:buChar char="●"/>
              <a:defRPr>
                <a:solidFill>
                  <a:srgbClr val="434343"/>
                </a:solidFill>
              </a:defRPr>
            </a:lvl4pPr>
            <a:lvl5pPr marL="2286000" lvl="4" indent="-317500" rtl="0">
              <a:lnSpc>
                <a:spcPct val="115000"/>
              </a:lnSpc>
              <a:spcBef>
                <a:spcPts val="0"/>
              </a:spcBef>
              <a:spcAft>
                <a:spcPts val="0"/>
              </a:spcAft>
              <a:buSzPts val="1400"/>
              <a:buFont typeface="Anaheim"/>
              <a:buChar char="○"/>
              <a:defRPr>
                <a:solidFill>
                  <a:srgbClr val="434343"/>
                </a:solidFill>
              </a:defRPr>
            </a:lvl5pPr>
            <a:lvl6pPr marL="2743200" lvl="5" indent="-317500" rtl="0">
              <a:lnSpc>
                <a:spcPct val="115000"/>
              </a:lnSpc>
              <a:spcBef>
                <a:spcPts val="0"/>
              </a:spcBef>
              <a:spcAft>
                <a:spcPts val="0"/>
              </a:spcAft>
              <a:buSzPts val="1400"/>
              <a:buFont typeface="Anaheim"/>
              <a:buChar char="■"/>
              <a:defRPr>
                <a:solidFill>
                  <a:srgbClr val="434343"/>
                </a:solidFill>
              </a:defRPr>
            </a:lvl6pPr>
            <a:lvl7pPr marL="3200400" lvl="6" indent="-317500" rtl="0">
              <a:lnSpc>
                <a:spcPct val="115000"/>
              </a:lnSpc>
              <a:spcBef>
                <a:spcPts val="0"/>
              </a:spcBef>
              <a:spcAft>
                <a:spcPts val="0"/>
              </a:spcAft>
              <a:buSzPts val="1400"/>
              <a:buFont typeface="Anaheim"/>
              <a:buChar char="●"/>
              <a:defRPr>
                <a:solidFill>
                  <a:srgbClr val="434343"/>
                </a:solidFill>
              </a:defRPr>
            </a:lvl7pPr>
            <a:lvl8pPr marL="3657600" lvl="7" indent="-317500" rtl="0">
              <a:lnSpc>
                <a:spcPct val="115000"/>
              </a:lnSpc>
              <a:spcBef>
                <a:spcPts val="0"/>
              </a:spcBef>
              <a:spcAft>
                <a:spcPts val="0"/>
              </a:spcAft>
              <a:buSzPts val="1400"/>
              <a:buFont typeface="Anaheim"/>
              <a:buChar char="○"/>
              <a:defRPr>
                <a:solidFill>
                  <a:srgbClr val="434343"/>
                </a:solidFill>
              </a:defRPr>
            </a:lvl8pPr>
            <a:lvl9pPr marL="4114800" lvl="8" indent="-317500" rtl="0">
              <a:lnSpc>
                <a:spcPct val="115000"/>
              </a:lnSpc>
              <a:spcBef>
                <a:spcPts val="0"/>
              </a:spcBef>
              <a:spcAft>
                <a:spcPts val="0"/>
              </a:spcAft>
              <a:buSzPts val="1400"/>
              <a:buFont typeface="Anaheim"/>
              <a:buChar char="■"/>
              <a:defRPr>
                <a:solidFill>
                  <a:srgbClr val="434343"/>
                </a:solidFill>
              </a:defRPr>
            </a:lvl9pPr>
          </a:lstStyle>
          <a:p>
            <a:endParaRPr/>
          </a:p>
        </p:txBody>
      </p:sp>
      <p:sp>
        <p:nvSpPr>
          <p:cNvPr id="104" name="Google Shape;104;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
        <p:nvSpPr>
          <p:cNvPr id="105" name="Google Shape;105;p7"/>
          <p:cNvSpPr/>
          <p:nvPr/>
        </p:nvSpPr>
        <p:spPr>
          <a:xfrm>
            <a:off x="279900" y="2415238"/>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7"/>
          <p:cNvGrpSpPr/>
          <p:nvPr/>
        </p:nvGrpSpPr>
        <p:grpSpPr>
          <a:xfrm>
            <a:off x="7210254" y="4052524"/>
            <a:ext cx="1482900" cy="848700"/>
            <a:chOff x="7210254" y="4075699"/>
            <a:chExt cx="1482900" cy="848700"/>
          </a:xfrm>
        </p:grpSpPr>
        <p:cxnSp>
          <p:nvCxnSpPr>
            <p:cNvPr id="107" name="Google Shape;107;p7"/>
            <p:cNvCxnSpPr/>
            <p:nvPr/>
          </p:nvCxnSpPr>
          <p:spPr>
            <a:xfrm>
              <a:off x="7425350"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08" name="Google Shape;108;p7"/>
            <p:cNvCxnSpPr/>
            <p:nvPr/>
          </p:nvCxnSpPr>
          <p:spPr>
            <a:xfrm>
              <a:off x="7641415"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09" name="Google Shape;109;p7"/>
            <p:cNvCxnSpPr/>
            <p:nvPr/>
          </p:nvCxnSpPr>
          <p:spPr>
            <a:xfrm>
              <a:off x="7857480"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10" name="Google Shape;110;p7"/>
            <p:cNvCxnSpPr/>
            <p:nvPr/>
          </p:nvCxnSpPr>
          <p:spPr>
            <a:xfrm>
              <a:off x="8073545"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11" name="Google Shape;111;p7"/>
            <p:cNvCxnSpPr/>
            <p:nvPr/>
          </p:nvCxnSpPr>
          <p:spPr>
            <a:xfrm>
              <a:off x="8289610"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12" name="Google Shape;112;p7"/>
            <p:cNvCxnSpPr/>
            <p:nvPr/>
          </p:nvCxnSpPr>
          <p:spPr>
            <a:xfrm>
              <a:off x="8505675" y="4075699"/>
              <a:ext cx="0" cy="848700"/>
            </a:xfrm>
            <a:prstGeom prst="straightConnector1">
              <a:avLst/>
            </a:prstGeom>
            <a:noFill/>
            <a:ln w="9525" cap="flat" cmpd="sng">
              <a:solidFill>
                <a:schemeClr val="accent3"/>
              </a:solidFill>
              <a:prstDash val="solid"/>
              <a:round/>
              <a:headEnd type="none" w="med" len="med"/>
              <a:tailEnd type="none" w="med" len="med"/>
            </a:ln>
          </p:spPr>
        </p:cxnSp>
        <p:cxnSp>
          <p:nvCxnSpPr>
            <p:cNvPr id="113" name="Google Shape;113;p7"/>
            <p:cNvCxnSpPr/>
            <p:nvPr/>
          </p:nvCxnSpPr>
          <p:spPr>
            <a:xfrm>
              <a:off x="7951704" y="3534812"/>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14" name="Google Shape;114;p7"/>
            <p:cNvCxnSpPr/>
            <p:nvPr/>
          </p:nvCxnSpPr>
          <p:spPr>
            <a:xfrm>
              <a:off x="7951704" y="375087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15" name="Google Shape;115;p7"/>
            <p:cNvCxnSpPr/>
            <p:nvPr/>
          </p:nvCxnSpPr>
          <p:spPr>
            <a:xfrm>
              <a:off x="7951704" y="3966936"/>
              <a:ext cx="0" cy="148290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6"/>
        <p:cNvGrpSpPr/>
        <p:nvPr/>
      </p:nvGrpSpPr>
      <p:grpSpPr>
        <a:xfrm>
          <a:off x="0" y="0"/>
          <a:ext cx="0" cy="0"/>
          <a:chOff x="0" y="0"/>
          <a:chExt cx="0" cy="0"/>
        </a:xfrm>
      </p:grpSpPr>
      <p:sp>
        <p:nvSpPr>
          <p:cNvPr id="117" name="Google Shape;117;p8"/>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txBox="1">
            <a:spLocks noGrp="1"/>
          </p:cNvSpPr>
          <p:nvPr>
            <p:ph type="title"/>
          </p:nvPr>
        </p:nvSpPr>
        <p:spPr>
          <a:xfrm>
            <a:off x="715100" y="1307100"/>
            <a:ext cx="41259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119" name="Google Shape;119;p8"/>
          <p:cNvGrpSpPr/>
          <p:nvPr/>
        </p:nvGrpSpPr>
        <p:grpSpPr>
          <a:xfrm rot="-5400000" flipH="1">
            <a:off x="5265474" y="3278993"/>
            <a:ext cx="3247072" cy="3247072"/>
            <a:chOff x="6845520" y="561888"/>
            <a:chExt cx="4046700" cy="4046700"/>
          </a:xfrm>
        </p:grpSpPr>
        <p:sp>
          <p:nvSpPr>
            <p:cNvPr id="120" name="Google Shape;120;p8"/>
            <p:cNvSpPr/>
            <p:nvPr/>
          </p:nvSpPr>
          <p:spPr>
            <a:xfrm flipH="1">
              <a:off x="7306725" y="1023105"/>
              <a:ext cx="3101400" cy="3101400"/>
            </a:xfrm>
            <a:prstGeom prst="arc">
              <a:avLst>
                <a:gd name="adj1" fmla="val 16200000"/>
                <a:gd name="adj2" fmla="val 5414905"/>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flipH="1">
              <a:off x="7073540" y="789791"/>
              <a:ext cx="3567900" cy="3567900"/>
            </a:xfrm>
            <a:prstGeom prst="arc">
              <a:avLst>
                <a:gd name="adj1" fmla="val 16200000"/>
                <a:gd name="adj2" fmla="val 54089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flipH="1">
              <a:off x="6845520" y="561888"/>
              <a:ext cx="4046700" cy="4046700"/>
            </a:xfrm>
            <a:prstGeom prst="arc">
              <a:avLst>
                <a:gd name="adj1" fmla="val 16200000"/>
                <a:gd name="adj2" fmla="val 533666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flipH="1">
              <a:off x="7539986" y="1256344"/>
              <a:ext cx="2634900" cy="2634900"/>
            </a:xfrm>
            <a:prstGeom prst="arc">
              <a:avLst>
                <a:gd name="adj1" fmla="val 16200000"/>
                <a:gd name="adj2" fmla="val 541216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8"/>
          <p:cNvGrpSpPr/>
          <p:nvPr/>
        </p:nvGrpSpPr>
        <p:grpSpPr>
          <a:xfrm>
            <a:off x="2072016" y="243300"/>
            <a:ext cx="1482900" cy="824400"/>
            <a:chOff x="6978579" y="243300"/>
            <a:chExt cx="1482900" cy="824400"/>
          </a:xfrm>
        </p:grpSpPr>
        <p:cxnSp>
          <p:nvCxnSpPr>
            <p:cNvPr id="125" name="Google Shape;125;p8"/>
            <p:cNvCxnSpPr/>
            <p:nvPr/>
          </p:nvCxnSpPr>
          <p:spPr>
            <a:xfrm>
              <a:off x="719367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26" name="Google Shape;126;p8"/>
            <p:cNvCxnSpPr/>
            <p:nvPr/>
          </p:nvCxnSpPr>
          <p:spPr>
            <a:xfrm>
              <a:off x="740974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27" name="Google Shape;127;p8"/>
            <p:cNvCxnSpPr/>
            <p:nvPr/>
          </p:nvCxnSpPr>
          <p:spPr>
            <a:xfrm>
              <a:off x="762580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28" name="Google Shape;128;p8"/>
            <p:cNvCxnSpPr/>
            <p:nvPr/>
          </p:nvCxnSpPr>
          <p:spPr>
            <a:xfrm>
              <a:off x="784187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29" name="Google Shape;129;p8"/>
            <p:cNvCxnSpPr/>
            <p:nvPr/>
          </p:nvCxnSpPr>
          <p:spPr>
            <a:xfrm>
              <a:off x="805793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0" name="Google Shape;130;p8"/>
            <p:cNvCxnSpPr/>
            <p:nvPr/>
          </p:nvCxnSpPr>
          <p:spPr>
            <a:xfrm>
              <a:off x="827400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1" name="Google Shape;131;p8"/>
            <p:cNvCxnSpPr/>
            <p:nvPr/>
          </p:nvCxnSpPr>
          <p:spPr>
            <a:xfrm>
              <a:off x="7720029" y="-32262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32" name="Google Shape;132;p8"/>
            <p:cNvCxnSpPr/>
            <p:nvPr/>
          </p:nvCxnSpPr>
          <p:spPr>
            <a:xfrm>
              <a:off x="7720029" y="-10656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33" name="Google Shape;133;p8"/>
            <p:cNvCxnSpPr/>
            <p:nvPr/>
          </p:nvCxnSpPr>
          <p:spPr>
            <a:xfrm>
              <a:off x="7720029" y="109497"/>
              <a:ext cx="0" cy="1482900"/>
            </a:xfrm>
            <a:prstGeom prst="straightConnector1">
              <a:avLst/>
            </a:prstGeom>
            <a:noFill/>
            <a:ln w="9525" cap="flat" cmpd="sng">
              <a:solidFill>
                <a:schemeClr val="accent3"/>
              </a:solidFill>
              <a:prstDash val="solid"/>
              <a:round/>
              <a:headEnd type="none" w="med" len="med"/>
              <a:tailEnd type="none" w="med" len="med"/>
            </a:ln>
          </p:spPr>
        </p:cxnSp>
      </p:grpSp>
      <p:sp>
        <p:nvSpPr>
          <p:cNvPr id="134" name="Google Shape;134;p8"/>
          <p:cNvSpPr/>
          <p:nvPr/>
        </p:nvSpPr>
        <p:spPr>
          <a:xfrm flipH="1">
            <a:off x="278997" y="249273"/>
            <a:ext cx="5068928" cy="4650952"/>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5"/>
        <p:cNvGrpSpPr/>
        <p:nvPr/>
      </p:nvGrpSpPr>
      <p:grpSpPr>
        <a:xfrm>
          <a:off x="0" y="0"/>
          <a:ext cx="0" cy="0"/>
          <a:chOff x="0" y="0"/>
          <a:chExt cx="0" cy="0"/>
        </a:xfrm>
      </p:grpSpPr>
      <p:sp>
        <p:nvSpPr>
          <p:cNvPr id="136" name="Google Shape;136;p9"/>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txBox="1">
            <a:spLocks noGrp="1"/>
          </p:cNvSpPr>
          <p:nvPr>
            <p:ph type="title"/>
          </p:nvPr>
        </p:nvSpPr>
        <p:spPr>
          <a:xfrm>
            <a:off x="828575" y="1321750"/>
            <a:ext cx="6386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8" name="Google Shape;138;p9"/>
          <p:cNvSpPr txBox="1">
            <a:spLocks noGrp="1"/>
          </p:cNvSpPr>
          <p:nvPr>
            <p:ph type="subTitle" idx="1"/>
          </p:nvPr>
        </p:nvSpPr>
        <p:spPr>
          <a:xfrm>
            <a:off x="828575" y="2163538"/>
            <a:ext cx="4661100" cy="119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39" name="Google Shape;139;p9"/>
          <p:cNvGrpSpPr/>
          <p:nvPr/>
        </p:nvGrpSpPr>
        <p:grpSpPr>
          <a:xfrm>
            <a:off x="6188681" y="2227829"/>
            <a:ext cx="5346300" cy="5346300"/>
            <a:chOff x="6188681" y="2227829"/>
            <a:chExt cx="5346300" cy="5346300"/>
          </a:xfrm>
        </p:grpSpPr>
        <p:sp>
          <p:nvSpPr>
            <p:cNvPr id="140" name="Google Shape;140;p9"/>
            <p:cNvSpPr/>
            <p:nvPr/>
          </p:nvSpPr>
          <p:spPr>
            <a:xfrm flipH="1">
              <a:off x="7106056" y="3145329"/>
              <a:ext cx="3481200" cy="34812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flipH="1">
              <a:off x="6798006" y="2837179"/>
              <a:ext cx="4097400" cy="40974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flipH="1">
              <a:off x="6489756" y="2528929"/>
              <a:ext cx="4713900" cy="47139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flipH="1">
              <a:off x="6188681" y="2227829"/>
              <a:ext cx="5346300" cy="5346300"/>
            </a:xfrm>
            <a:prstGeom prst="arc">
              <a:avLst>
                <a:gd name="adj1" fmla="val 16200000"/>
                <a:gd name="adj2"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9"/>
          <p:cNvSpPr/>
          <p:nvPr/>
        </p:nvSpPr>
        <p:spPr>
          <a:xfrm>
            <a:off x="3792900" y="236425"/>
            <a:ext cx="5068928" cy="4663842"/>
          </a:xfrm>
          <a:custGeom>
            <a:avLst/>
            <a:gdLst/>
            <a:ahLst/>
            <a:cxnLst/>
            <a:rect l="l" t="t" r="r" b="b"/>
            <a:pathLst>
              <a:path w="164229" h="151645" extrusionOk="0">
                <a:moveTo>
                  <a:pt x="120125" y="1"/>
                </a:moveTo>
                <a:cubicBezTo>
                  <a:pt x="112222" y="2736"/>
                  <a:pt x="105200" y="7052"/>
                  <a:pt x="100580" y="13587"/>
                </a:cubicBezTo>
                <a:cubicBezTo>
                  <a:pt x="96933" y="18755"/>
                  <a:pt x="95717" y="25290"/>
                  <a:pt x="95899" y="31582"/>
                </a:cubicBezTo>
                <a:cubicBezTo>
                  <a:pt x="96082" y="37904"/>
                  <a:pt x="97389" y="44135"/>
                  <a:pt x="97875" y="50427"/>
                </a:cubicBezTo>
                <a:cubicBezTo>
                  <a:pt x="98696" y="60913"/>
                  <a:pt x="96720" y="72524"/>
                  <a:pt x="88817" y="79424"/>
                </a:cubicBezTo>
                <a:cubicBezTo>
                  <a:pt x="79060" y="87965"/>
                  <a:pt x="62859" y="87266"/>
                  <a:pt x="54987" y="97540"/>
                </a:cubicBezTo>
                <a:cubicBezTo>
                  <a:pt x="52707" y="100519"/>
                  <a:pt x="51400" y="104166"/>
                  <a:pt x="50367" y="107783"/>
                </a:cubicBezTo>
                <a:cubicBezTo>
                  <a:pt x="48634" y="113832"/>
                  <a:pt x="47479" y="120094"/>
                  <a:pt x="44895" y="125838"/>
                </a:cubicBezTo>
                <a:cubicBezTo>
                  <a:pt x="42312" y="131583"/>
                  <a:pt x="37995" y="136933"/>
                  <a:pt x="32008" y="138908"/>
                </a:cubicBezTo>
                <a:cubicBezTo>
                  <a:pt x="29287" y="139803"/>
                  <a:pt x="26428" y="139956"/>
                  <a:pt x="23540" y="139956"/>
                </a:cubicBezTo>
                <a:cubicBezTo>
                  <a:pt x="22032" y="139956"/>
                  <a:pt x="20516" y="139915"/>
                  <a:pt x="19007" y="139915"/>
                </a:cubicBezTo>
                <a:cubicBezTo>
                  <a:pt x="16241" y="139915"/>
                  <a:pt x="13500" y="140055"/>
                  <a:pt x="10883" y="140854"/>
                </a:cubicBezTo>
                <a:cubicBezTo>
                  <a:pt x="5806" y="142434"/>
                  <a:pt x="1703" y="146629"/>
                  <a:pt x="1" y="151644"/>
                </a:cubicBezTo>
                <a:lnTo>
                  <a:pt x="158150" y="151644"/>
                </a:lnTo>
                <a:cubicBezTo>
                  <a:pt x="161493" y="151644"/>
                  <a:pt x="164229" y="148909"/>
                  <a:pt x="164229" y="145565"/>
                </a:cubicBezTo>
                <a:lnTo>
                  <a:pt x="164229" y="6080"/>
                </a:lnTo>
                <a:cubicBezTo>
                  <a:pt x="164229" y="2706"/>
                  <a:pt x="161493" y="1"/>
                  <a:pt x="158150" y="1"/>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70"/>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01"/>
        <p:cNvGrpSpPr/>
        <p:nvPr/>
      </p:nvGrpSpPr>
      <p:grpSpPr>
        <a:xfrm>
          <a:off x="0" y="0"/>
          <a:ext cx="0" cy="0"/>
          <a:chOff x="0" y="0"/>
          <a:chExt cx="0" cy="0"/>
        </a:xfrm>
      </p:grpSpPr>
      <p:sp>
        <p:nvSpPr>
          <p:cNvPr id="202" name="Google Shape;202;p14"/>
          <p:cNvSpPr/>
          <p:nvPr/>
        </p:nvSpPr>
        <p:spPr>
          <a:xfrm>
            <a:off x="279900" y="243300"/>
            <a:ext cx="8584200" cy="4656900"/>
          </a:xfrm>
          <a:prstGeom prst="roundRect">
            <a:avLst>
              <a:gd name="adj" fmla="val 4665"/>
            </a:avLst>
          </a:prstGeom>
          <a:solidFill>
            <a:schemeClr val="lt1"/>
          </a:solidFill>
          <a:ln>
            <a:noFill/>
          </a:ln>
          <a:effectLst>
            <a:outerShdw blurRad="57150" dist="38100"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4"/>
          <p:cNvSpPr txBox="1">
            <a:spLocks noGrp="1"/>
          </p:cNvSpPr>
          <p:nvPr>
            <p:ph type="title"/>
          </p:nvPr>
        </p:nvSpPr>
        <p:spPr>
          <a:xfrm>
            <a:off x="2355825" y="3175975"/>
            <a:ext cx="4563900" cy="531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04" name="Google Shape;204;p14"/>
          <p:cNvSpPr txBox="1">
            <a:spLocks noGrp="1"/>
          </p:cNvSpPr>
          <p:nvPr>
            <p:ph type="subTitle" idx="1"/>
          </p:nvPr>
        </p:nvSpPr>
        <p:spPr>
          <a:xfrm>
            <a:off x="1458125" y="13389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solidFill>
                  <a:schemeClr val="dk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205" name="Google Shape;205;p14"/>
          <p:cNvSpPr/>
          <p:nvPr/>
        </p:nvSpPr>
        <p:spPr>
          <a:xfrm flipH="1">
            <a:off x="279900" y="2416913"/>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14"/>
          <p:cNvGrpSpPr/>
          <p:nvPr/>
        </p:nvGrpSpPr>
        <p:grpSpPr>
          <a:xfrm rot="5400000">
            <a:off x="-50246" y="1264174"/>
            <a:ext cx="1482900" cy="822600"/>
            <a:chOff x="531804" y="243349"/>
            <a:chExt cx="1482900" cy="822600"/>
          </a:xfrm>
        </p:grpSpPr>
        <p:cxnSp>
          <p:nvCxnSpPr>
            <p:cNvPr id="207" name="Google Shape;207;p14"/>
            <p:cNvCxnSpPr/>
            <p:nvPr/>
          </p:nvCxnSpPr>
          <p:spPr>
            <a:xfrm>
              <a:off x="74690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08" name="Google Shape;208;p14"/>
            <p:cNvCxnSpPr/>
            <p:nvPr/>
          </p:nvCxnSpPr>
          <p:spPr>
            <a:xfrm>
              <a:off x="96296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09" name="Google Shape;209;p14"/>
            <p:cNvCxnSpPr/>
            <p:nvPr/>
          </p:nvCxnSpPr>
          <p:spPr>
            <a:xfrm>
              <a:off x="117903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10" name="Google Shape;210;p14"/>
            <p:cNvCxnSpPr/>
            <p:nvPr/>
          </p:nvCxnSpPr>
          <p:spPr>
            <a:xfrm>
              <a:off x="139509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11" name="Google Shape;211;p14"/>
            <p:cNvCxnSpPr/>
            <p:nvPr/>
          </p:nvCxnSpPr>
          <p:spPr>
            <a:xfrm>
              <a:off x="1611160"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12" name="Google Shape;212;p14"/>
            <p:cNvCxnSpPr/>
            <p:nvPr/>
          </p:nvCxnSpPr>
          <p:spPr>
            <a:xfrm>
              <a:off x="1827225" y="243349"/>
              <a:ext cx="0" cy="822600"/>
            </a:xfrm>
            <a:prstGeom prst="straightConnector1">
              <a:avLst/>
            </a:prstGeom>
            <a:noFill/>
            <a:ln w="9525" cap="flat" cmpd="sng">
              <a:solidFill>
                <a:schemeClr val="accent3"/>
              </a:solidFill>
              <a:prstDash val="solid"/>
              <a:round/>
              <a:headEnd type="none" w="med" len="med"/>
              <a:tailEnd type="none" w="med" len="med"/>
            </a:ln>
          </p:spPr>
        </p:cxnSp>
        <p:cxnSp>
          <p:nvCxnSpPr>
            <p:cNvPr id="213" name="Google Shape;213;p14"/>
            <p:cNvCxnSpPr/>
            <p:nvPr/>
          </p:nvCxnSpPr>
          <p:spPr>
            <a:xfrm>
              <a:off x="1273254" y="-297538"/>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14" name="Google Shape;214;p14"/>
            <p:cNvCxnSpPr/>
            <p:nvPr/>
          </p:nvCxnSpPr>
          <p:spPr>
            <a:xfrm>
              <a:off x="1273254" y="-8147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215" name="Google Shape;215;p14"/>
            <p:cNvCxnSpPr/>
            <p:nvPr/>
          </p:nvCxnSpPr>
          <p:spPr>
            <a:xfrm>
              <a:off x="1273254" y="134586"/>
              <a:ext cx="0" cy="1482900"/>
            </a:xfrm>
            <a:prstGeom prst="straightConnector1">
              <a:avLst/>
            </a:prstGeom>
            <a:noFill/>
            <a:ln w="9525" cap="flat" cmpd="sng">
              <a:solidFill>
                <a:schemeClr val="accent3"/>
              </a:solidFill>
              <a:prstDash val="solid"/>
              <a:round/>
              <a:headEnd type="none" w="med" len="med"/>
              <a:tailEnd type="none" w="med" len="med"/>
            </a:ln>
          </p:spPr>
        </p:cxnSp>
      </p:grpSp>
      <p:grpSp>
        <p:nvGrpSpPr>
          <p:cNvPr id="216" name="Google Shape;216;p14"/>
          <p:cNvGrpSpPr/>
          <p:nvPr/>
        </p:nvGrpSpPr>
        <p:grpSpPr>
          <a:xfrm rot="5400000" flipH="1">
            <a:off x="3429550" y="-899137"/>
            <a:ext cx="2284767" cy="2284767"/>
            <a:chOff x="6845520" y="561888"/>
            <a:chExt cx="4046700" cy="4046700"/>
          </a:xfrm>
        </p:grpSpPr>
        <p:sp>
          <p:nvSpPr>
            <p:cNvPr id="217" name="Google Shape;217;p14"/>
            <p:cNvSpPr/>
            <p:nvPr/>
          </p:nvSpPr>
          <p:spPr>
            <a:xfrm flipH="1">
              <a:off x="7306725" y="1023105"/>
              <a:ext cx="3101400" cy="3101400"/>
            </a:xfrm>
            <a:prstGeom prst="arc">
              <a:avLst>
                <a:gd name="adj1" fmla="val 16200000"/>
                <a:gd name="adj2" fmla="val 5414905"/>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4"/>
            <p:cNvSpPr/>
            <p:nvPr/>
          </p:nvSpPr>
          <p:spPr>
            <a:xfrm flipH="1">
              <a:off x="7073540" y="789791"/>
              <a:ext cx="3567900" cy="3567900"/>
            </a:xfrm>
            <a:prstGeom prst="arc">
              <a:avLst>
                <a:gd name="adj1" fmla="val 16200000"/>
                <a:gd name="adj2" fmla="val 54089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4"/>
            <p:cNvSpPr/>
            <p:nvPr/>
          </p:nvSpPr>
          <p:spPr>
            <a:xfrm flipH="1">
              <a:off x="6845520" y="561888"/>
              <a:ext cx="4046700" cy="4046700"/>
            </a:xfrm>
            <a:prstGeom prst="arc">
              <a:avLst>
                <a:gd name="adj1" fmla="val 16200000"/>
                <a:gd name="adj2" fmla="val 533666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4"/>
            <p:cNvSpPr/>
            <p:nvPr/>
          </p:nvSpPr>
          <p:spPr>
            <a:xfrm flipH="1">
              <a:off x="7539986" y="1256344"/>
              <a:ext cx="2634900" cy="2634900"/>
            </a:xfrm>
            <a:prstGeom prst="arc">
              <a:avLst>
                <a:gd name="adj1" fmla="val 16200000"/>
                <a:gd name="adj2" fmla="val 541216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accent1"/>
            </a:gs>
            <a:gs pos="100000">
              <a:srgbClr val="FF8042"/>
            </a:gs>
          </a:gsLst>
          <a:lin ang="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ora"/>
              <a:buNone/>
              <a:defRPr sz="3500" b="1">
                <a:solidFill>
                  <a:schemeClr val="dk1"/>
                </a:solidFill>
                <a:latin typeface="Sora"/>
                <a:ea typeface="Sora"/>
                <a:cs typeface="Sora"/>
                <a:sym typeface="Sora"/>
              </a:defRPr>
            </a:lvl1pPr>
            <a:lvl2pPr lvl="1"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2pPr>
            <a:lvl3pPr lvl="2"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3pPr>
            <a:lvl4pPr lvl="3"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4pPr>
            <a:lvl5pPr lvl="4"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5pPr>
            <a:lvl6pPr lvl="5"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6pPr>
            <a:lvl7pPr lvl="6"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7pPr>
            <a:lvl8pPr lvl="7"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8pPr>
            <a:lvl9pPr lvl="8"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marL="914400" lvl="1" indent="-31750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a:lnSpc>
                <a:spcPct val="100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a:lnSpc>
                <a:spcPct val="100000"/>
              </a:lnSpc>
              <a:spcBef>
                <a:spcPts val="1600"/>
              </a:spcBef>
              <a:spcAft>
                <a:spcPts val="1600"/>
              </a:spcAft>
              <a:buClr>
                <a:schemeClr val="dk1"/>
              </a:buClr>
              <a:buSzPts val="1400"/>
              <a:buFont typeface="Karla"/>
              <a:buChar char="■"/>
              <a:defRPr>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8" r:id="rId8"/>
    <p:sldLayoutId id="2147483660" r:id="rId9"/>
    <p:sldLayoutId id="2147483661" r:id="rId10"/>
    <p:sldLayoutId id="2147483662" r:id="rId11"/>
    <p:sldLayoutId id="2147483664" r:id="rId12"/>
    <p:sldLayoutId id="2147483665" r:id="rId13"/>
    <p:sldLayoutId id="2147483668" r:id="rId14"/>
    <p:sldLayoutId id="2147483670" r:id="rId15"/>
    <p:sldLayoutId id="2147483671" r:id="rId16"/>
    <p:sldLayoutId id="2147483672" r:id="rId17"/>
    <p:sldLayoutId id="2147483679" r:id="rId18"/>
    <p:sldLayoutId id="2147483680"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chart" Target="../charts/chart3.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1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hyperlink" Target="https://github.com/htmw/2023S-zhu/wiki" TargetMode="Externa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599"/>
        <p:cNvGrpSpPr/>
        <p:nvPr/>
      </p:nvGrpSpPr>
      <p:grpSpPr>
        <a:xfrm>
          <a:off x="0" y="0"/>
          <a:ext cx="0" cy="0"/>
          <a:chOff x="0" y="0"/>
          <a:chExt cx="0" cy="0"/>
        </a:xfrm>
      </p:grpSpPr>
      <p:pic>
        <p:nvPicPr>
          <p:cNvPr id="600" name="Google Shape;600;p38"/>
          <p:cNvPicPr preferRelativeResize="0"/>
          <p:nvPr/>
        </p:nvPicPr>
        <p:blipFill>
          <a:blip r:embed="rId3"/>
          <a:srcRect t="10046" b="10046"/>
          <a:stretch/>
        </p:blipFill>
        <p:spPr>
          <a:xfrm>
            <a:off x="4866575" y="1176512"/>
            <a:ext cx="3489738" cy="2950237"/>
          </a:xfrm>
          <a:prstGeom prst="rect">
            <a:avLst/>
          </a:prstGeom>
          <a:noFill/>
          <a:ln>
            <a:noFill/>
          </a:ln>
        </p:spPr>
      </p:pic>
      <p:sp>
        <p:nvSpPr>
          <p:cNvPr id="601" name="Google Shape;601;p38"/>
          <p:cNvSpPr/>
          <p:nvPr/>
        </p:nvSpPr>
        <p:spPr>
          <a:xfrm>
            <a:off x="787687" y="3656050"/>
            <a:ext cx="3576000" cy="470700"/>
          </a:xfrm>
          <a:prstGeom prst="roundRect">
            <a:avLst>
              <a:gd name="adj" fmla="val 50000"/>
            </a:avLst>
          </a:prstGeom>
          <a:gradFill>
            <a:gsLst>
              <a:gs pos="0">
                <a:schemeClr val="accent1"/>
              </a:gs>
              <a:gs pos="100000">
                <a:srgbClr val="FF8042"/>
              </a:gs>
            </a:gsLst>
            <a:lin ang="0" scaled="0"/>
          </a:gradFill>
          <a:ln>
            <a:noFill/>
          </a:ln>
          <a:effectLst>
            <a:outerShdw blurRad="242888" dist="209550" dir="5100000" algn="bl" rotWithShape="0">
              <a:srgbClr val="FF6D42">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8"/>
          <p:cNvSpPr txBox="1">
            <a:spLocks noGrp="1"/>
          </p:cNvSpPr>
          <p:nvPr>
            <p:ph type="ctrTitle"/>
          </p:nvPr>
        </p:nvSpPr>
        <p:spPr>
          <a:xfrm>
            <a:off x="683530" y="1176512"/>
            <a:ext cx="3784313" cy="223702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Tank War</a:t>
            </a:r>
            <a:endParaRPr dirty="0"/>
          </a:p>
        </p:txBody>
      </p:sp>
      <p:sp>
        <p:nvSpPr>
          <p:cNvPr id="603" name="Google Shape;603;p38"/>
          <p:cNvSpPr txBox="1">
            <a:spLocks noGrp="1"/>
          </p:cNvSpPr>
          <p:nvPr>
            <p:ph type="subTitle" idx="1"/>
          </p:nvPr>
        </p:nvSpPr>
        <p:spPr>
          <a:xfrm>
            <a:off x="845787" y="3724600"/>
            <a:ext cx="3361500" cy="33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dirty="0"/>
              <a:t>Present by Xi Zhu</a:t>
            </a:r>
            <a:endParaRPr dirty="0"/>
          </a:p>
        </p:txBody>
      </p:sp>
      <p:sp>
        <p:nvSpPr>
          <p:cNvPr id="2" name="文本框 1">
            <a:extLst>
              <a:ext uri="{FF2B5EF4-FFF2-40B4-BE49-F238E27FC236}">
                <a16:creationId xmlns:a16="http://schemas.microsoft.com/office/drawing/2014/main" id="{CD6B6838-BAD9-AB62-755D-23B5E30A5188}"/>
              </a:ext>
            </a:extLst>
          </p:cNvPr>
          <p:cNvSpPr txBox="1"/>
          <p:nvPr/>
        </p:nvSpPr>
        <p:spPr>
          <a:xfrm>
            <a:off x="845787" y="3017520"/>
            <a:ext cx="3517900" cy="307777"/>
          </a:xfrm>
          <a:prstGeom prst="rect">
            <a:avLst/>
          </a:prstGeom>
          <a:noFill/>
        </p:spPr>
        <p:txBody>
          <a:bodyPr wrap="square" rtlCol="0">
            <a:spAutoFit/>
          </a:bodyPr>
          <a:lstStyle/>
          <a:p>
            <a:pPr algn="ctr"/>
            <a:r>
              <a:rPr lang="it-IT" altLang="zh-CN" dirty="0"/>
              <a:t>A 2D AI Confrontation Game</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43"/>
          <p:cNvSpPr txBox="1">
            <a:spLocks noGrp="1"/>
          </p:cNvSpPr>
          <p:nvPr>
            <p:ph type="title"/>
          </p:nvPr>
        </p:nvSpPr>
        <p:spPr>
          <a:xfrm>
            <a:off x="720000" y="365761"/>
            <a:ext cx="7704000" cy="56896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Persona 2 - </a:t>
            </a:r>
            <a:r>
              <a:rPr lang="en-US" sz="3200" dirty="0"/>
              <a:t>Busy Bee Brianna</a:t>
            </a:r>
            <a:endParaRPr sz="3200" dirty="0"/>
          </a:p>
        </p:txBody>
      </p:sp>
      <p:sp>
        <p:nvSpPr>
          <p:cNvPr id="655" name="Google Shape;655;p43"/>
          <p:cNvSpPr txBox="1">
            <a:spLocks noGrp="1"/>
          </p:cNvSpPr>
          <p:nvPr>
            <p:ph type="body" idx="1"/>
          </p:nvPr>
        </p:nvSpPr>
        <p:spPr>
          <a:xfrm>
            <a:off x="4389120" y="1017725"/>
            <a:ext cx="4165600" cy="37600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Name: Brianna Mary</a:t>
            </a:r>
          </a:p>
          <a:p>
            <a:pPr marL="0" lvl="0" indent="0" algn="l" rtl="0">
              <a:spcBef>
                <a:spcPts val="0"/>
              </a:spcBef>
              <a:spcAft>
                <a:spcPts val="0"/>
              </a:spcAft>
              <a:buNone/>
            </a:pPr>
            <a:r>
              <a:rPr lang="en-US" dirty="0">
                <a:solidFill>
                  <a:schemeClr val="dk1"/>
                </a:solidFill>
              </a:rPr>
              <a:t>Age: 32</a:t>
            </a:r>
          </a:p>
          <a:p>
            <a:pPr marL="0" lvl="0" indent="0" algn="l" rtl="0">
              <a:spcBef>
                <a:spcPts val="0"/>
              </a:spcBef>
              <a:spcAft>
                <a:spcPts val="0"/>
              </a:spcAft>
              <a:buNone/>
            </a:pPr>
            <a:r>
              <a:rPr lang="en-US" dirty="0">
                <a:solidFill>
                  <a:schemeClr val="dk1"/>
                </a:solidFill>
              </a:rPr>
              <a:t>Job: White-collar Employee</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Profile:</a:t>
            </a:r>
          </a:p>
          <a:p>
            <a:pPr marL="0" lvl="0" indent="0" algn="l" rtl="0">
              <a:spcBef>
                <a:spcPts val="0"/>
              </a:spcBef>
              <a:spcAft>
                <a:spcPts val="0"/>
              </a:spcAft>
              <a:buNone/>
            </a:pPr>
            <a:r>
              <a:rPr lang="en-US" dirty="0">
                <a:solidFill>
                  <a:schemeClr val="dk1"/>
                </a:solidFill>
              </a:rPr>
              <a:t>Brianna is a 32-year-old working professional who enjoys playing games in her downtime. She has a busy schedule and often finds herself with limited free time.</a:t>
            </a:r>
          </a:p>
          <a:p>
            <a:pPr marL="0" lvl="0" indent="0" algn="l" rtl="0">
              <a:spcBef>
                <a:spcPts val="0"/>
              </a:spcBef>
              <a:spcAft>
                <a:spcPts val="0"/>
              </a:spcAft>
              <a:buNone/>
            </a:pPr>
            <a:r>
              <a:rPr lang="en-US" dirty="0">
                <a:solidFill>
                  <a:schemeClr val="dk1"/>
                </a:solidFill>
              </a:rPr>
              <a:t>Frustration and Goals: </a:t>
            </a:r>
          </a:p>
          <a:p>
            <a:pPr marL="0" lvl="0" indent="0" algn="l" rtl="0">
              <a:spcBef>
                <a:spcPts val="0"/>
              </a:spcBef>
              <a:spcAft>
                <a:spcPts val="0"/>
              </a:spcAft>
              <a:buNone/>
            </a:pPr>
            <a:r>
              <a:rPr lang="en-US" dirty="0">
                <a:solidFill>
                  <a:schemeClr val="dk1"/>
                </a:solidFill>
              </a:rPr>
              <a:t>Brianna is frustrated with games that require a lot of time commitment or are too complex to understand quickly.</a:t>
            </a:r>
          </a:p>
          <a:p>
            <a:pPr marL="0" lvl="0" indent="0" algn="l" rtl="0">
              <a:spcBef>
                <a:spcPts val="0"/>
              </a:spcBef>
              <a:spcAft>
                <a:spcPts val="0"/>
              </a:spcAft>
              <a:buNone/>
            </a:pPr>
            <a:r>
              <a:rPr lang="en-US" dirty="0">
                <a:solidFill>
                  <a:schemeClr val="dk1"/>
                </a:solidFill>
              </a:rPr>
              <a:t>Her goal is to find a game that she can pick up and play for short periods of time and still enjoy. She likes games that are easy to learn but still offer a challenge.</a:t>
            </a:r>
          </a:p>
        </p:txBody>
      </p:sp>
      <p:pic>
        <p:nvPicPr>
          <p:cNvPr id="656" name="Google Shape;656;p43"/>
          <p:cNvPicPr preferRelativeResize="0"/>
          <p:nvPr/>
        </p:nvPicPr>
        <p:blipFill rotWithShape="1">
          <a:blip r:embed="rId3"/>
          <a:srcRect l="1830" r="1830"/>
          <a:stretch/>
        </p:blipFill>
        <p:spPr>
          <a:xfrm>
            <a:off x="720000" y="1017725"/>
            <a:ext cx="3475548" cy="3607599"/>
          </a:xfrm>
          <a:prstGeom prst="rect">
            <a:avLst/>
          </a:prstGeom>
          <a:noFill/>
          <a:ln>
            <a:noFill/>
          </a:ln>
        </p:spPr>
      </p:pic>
    </p:spTree>
    <p:extLst>
      <p:ext uri="{BB962C8B-B14F-4D97-AF65-F5344CB8AC3E}">
        <p14:creationId xmlns:p14="http://schemas.microsoft.com/office/powerpoint/2010/main" val="42146839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43"/>
          <p:cNvSpPr txBox="1">
            <a:spLocks noGrp="1"/>
          </p:cNvSpPr>
          <p:nvPr>
            <p:ph type="title"/>
          </p:nvPr>
        </p:nvSpPr>
        <p:spPr>
          <a:xfrm>
            <a:off x="720000" y="365761"/>
            <a:ext cx="7704000" cy="56896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Persona 3 - </a:t>
            </a:r>
            <a:r>
              <a:rPr lang="en-US" sz="3200" dirty="0"/>
              <a:t>Competitive Cam</a:t>
            </a:r>
            <a:endParaRPr sz="3200" dirty="0"/>
          </a:p>
        </p:txBody>
      </p:sp>
      <p:sp>
        <p:nvSpPr>
          <p:cNvPr id="655" name="Google Shape;655;p43"/>
          <p:cNvSpPr txBox="1">
            <a:spLocks noGrp="1"/>
          </p:cNvSpPr>
          <p:nvPr>
            <p:ph type="body" idx="1"/>
          </p:nvPr>
        </p:nvSpPr>
        <p:spPr>
          <a:xfrm>
            <a:off x="4389120" y="1017725"/>
            <a:ext cx="4165600" cy="36075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Name: Cameron Nguyen</a:t>
            </a:r>
          </a:p>
          <a:p>
            <a:pPr marL="0" lvl="0" indent="0" algn="l" rtl="0">
              <a:spcBef>
                <a:spcPts val="0"/>
              </a:spcBef>
              <a:spcAft>
                <a:spcPts val="0"/>
              </a:spcAft>
              <a:buNone/>
            </a:pPr>
            <a:r>
              <a:rPr lang="en-US" dirty="0">
                <a:solidFill>
                  <a:schemeClr val="dk1"/>
                </a:solidFill>
              </a:rPr>
              <a:t>Age: 26</a:t>
            </a:r>
          </a:p>
          <a:p>
            <a:pPr marL="0" lvl="0" indent="0" algn="l" rtl="0">
              <a:spcBef>
                <a:spcPts val="0"/>
              </a:spcBef>
              <a:spcAft>
                <a:spcPts val="0"/>
              </a:spcAft>
              <a:buNone/>
            </a:pPr>
            <a:r>
              <a:rPr lang="en-US" dirty="0">
                <a:solidFill>
                  <a:schemeClr val="dk1"/>
                </a:solidFill>
              </a:rPr>
              <a:t>Job: Game Anchor</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Profile:</a:t>
            </a:r>
          </a:p>
          <a:p>
            <a:pPr marL="0" lvl="0" indent="0" algn="l" rtl="0">
              <a:spcBef>
                <a:spcPts val="0"/>
              </a:spcBef>
              <a:spcAft>
                <a:spcPts val="0"/>
              </a:spcAft>
              <a:buNone/>
            </a:pPr>
            <a:r>
              <a:rPr lang="en-US" dirty="0">
                <a:solidFill>
                  <a:schemeClr val="dk1"/>
                </a:solidFill>
              </a:rPr>
              <a:t>Cam is a 26-year-old gamer and game anchor who loves playing competitive games. He livestreams his games on YouTube everyday.</a:t>
            </a:r>
          </a:p>
          <a:p>
            <a:pPr marL="0" lvl="0" indent="0" algn="l" rtl="0">
              <a:spcBef>
                <a:spcPts val="0"/>
              </a:spcBef>
              <a:spcAft>
                <a:spcPts val="0"/>
              </a:spcAft>
              <a:buNone/>
            </a:pPr>
            <a:r>
              <a:rPr lang="en-US" dirty="0">
                <a:solidFill>
                  <a:schemeClr val="dk1"/>
                </a:solidFill>
              </a:rPr>
              <a:t>Frustration and Goals: </a:t>
            </a:r>
          </a:p>
          <a:p>
            <a:pPr marL="0" lvl="0" indent="0" algn="l" rtl="0">
              <a:spcBef>
                <a:spcPts val="0"/>
              </a:spcBef>
              <a:spcAft>
                <a:spcPts val="0"/>
              </a:spcAft>
              <a:buNone/>
            </a:pPr>
            <a:r>
              <a:rPr lang="en-US" dirty="0">
                <a:solidFill>
                  <a:schemeClr val="dk1"/>
                </a:solidFill>
              </a:rPr>
              <a:t>Cam is frustrated with games that don't offer a fair playing field or are too easy to win.</a:t>
            </a:r>
          </a:p>
          <a:p>
            <a:pPr marL="0" lvl="0" indent="0" algn="l" rtl="0">
              <a:spcBef>
                <a:spcPts val="0"/>
              </a:spcBef>
              <a:spcAft>
                <a:spcPts val="0"/>
              </a:spcAft>
              <a:buNone/>
            </a:pPr>
            <a:r>
              <a:rPr lang="en-US" dirty="0">
                <a:solidFill>
                  <a:schemeClr val="dk1"/>
                </a:solidFill>
              </a:rPr>
              <a:t>His goal is to find a game that he can compete in at a high level and feel challenged by. He likes games that have a competitive scene and allow him to measure his skills against other players.</a:t>
            </a:r>
          </a:p>
        </p:txBody>
      </p:sp>
      <p:pic>
        <p:nvPicPr>
          <p:cNvPr id="656" name="Google Shape;656;p43"/>
          <p:cNvPicPr preferRelativeResize="0"/>
          <p:nvPr/>
        </p:nvPicPr>
        <p:blipFill rotWithShape="1">
          <a:blip r:embed="rId3"/>
          <a:srcRect l="1830" r="1830"/>
          <a:stretch/>
        </p:blipFill>
        <p:spPr>
          <a:xfrm>
            <a:off x="720000" y="1017725"/>
            <a:ext cx="3475548" cy="3607599"/>
          </a:xfrm>
          <a:prstGeom prst="rect">
            <a:avLst/>
          </a:prstGeom>
          <a:noFill/>
          <a:ln>
            <a:noFill/>
          </a:ln>
        </p:spPr>
      </p:pic>
    </p:spTree>
    <p:extLst>
      <p:ext uri="{BB962C8B-B14F-4D97-AF65-F5344CB8AC3E}">
        <p14:creationId xmlns:p14="http://schemas.microsoft.com/office/powerpoint/2010/main" val="796270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4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MVP (Minimal Viable Product)</a:t>
            </a:r>
          </a:p>
        </p:txBody>
      </p:sp>
      <p:pic>
        <p:nvPicPr>
          <p:cNvPr id="12" name="图片 11" descr="图形用户界面, 网站&#10;&#10;描述已自动生成">
            <a:extLst>
              <a:ext uri="{FF2B5EF4-FFF2-40B4-BE49-F238E27FC236}">
                <a16:creationId xmlns:a16="http://schemas.microsoft.com/office/drawing/2014/main" id="{8EA7EFD1-C478-B953-F058-2E8E0EC27103}"/>
              </a:ext>
            </a:extLst>
          </p:cNvPr>
          <p:cNvPicPr>
            <a:picLocks noChangeAspect="1"/>
          </p:cNvPicPr>
          <p:nvPr/>
        </p:nvPicPr>
        <p:blipFill>
          <a:blip r:embed="rId3"/>
          <a:stretch>
            <a:fillRect/>
          </a:stretch>
        </p:blipFill>
        <p:spPr>
          <a:xfrm>
            <a:off x="1118599" y="1109381"/>
            <a:ext cx="2846169" cy="3449170"/>
          </a:xfrm>
          <a:prstGeom prst="rect">
            <a:avLst/>
          </a:prstGeom>
        </p:spPr>
      </p:pic>
      <p:pic>
        <p:nvPicPr>
          <p:cNvPr id="15" name="图片 14" descr="电脑萤幕画面&#10;&#10;中度可信度描述已自动生成">
            <a:extLst>
              <a:ext uri="{FF2B5EF4-FFF2-40B4-BE49-F238E27FC236}">
                <a16:creationId xmlns:a16="http://schemas.microsoft.com/office/drawing/2014/main" id="{F0F2CEB9-D598-FB43-778A-5B0EEB05B5A7}"/>
              </a:ext>
            </a:extLst>
          </p:cNvPr>
          <p:cNvPicPr>
            <a:picLocks noChangeAspect="1"/>
          </p:cNvPicPr>
          <p:nvPr/>
        </p:nvPicPr>
        <p:blipFill>
          <a:blip r:embed="rId4"/>
          <a:stretch>
            <a:fillRect/>
          </a:stretch>
        </p:blipFill>
        <p:spPr>
          <a:xfrm>
            <a:off x="5179232" y="1109380"/>
            <a:ext cx="2846169" cy="344917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4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MVP (Minimal Viable Product)</a:t>
            </a:r>
          </a:p>
        </p:txBody>
      </p:sp>
      <p:pic>
        <p:nvPicPr>
          <p:cNvPr id="12" name="图片 11">
            <a:extLst>
              <a:ext uri="{FF2B5EF4-FFF2-40B4-BE49-F238E27FC236}">
                <a16:creationId xmlns:a16="http://schemas.microsoft.com/office/drawing/2014/main" id="{8EA7EFD1-C478-B953-F058-2E8E0EC27103}"/>
              </a:ext>
            </a:extLst>
          </p:cNvPr>
          <p:cNvPicPr>
            <a:picLocks noChangeAspect="1"/>
          </p:cNvPicPr>
          <p:nvPr/>
        </p:nvPicPr>
        <p:blipFill>
          <a:blip r:embed="rId3"/>
          <a:srcRect/>
          <a:stretch/>
        </p:blipFill>
        <p:spPr>
          <a:xfrm>
            <a:off x="1118599" y="1109381"/>
            <a:ext cx="2846168" cy="3449170"/>
          </a:xfrm>
          <a:prstGeom prst="rect">
            <a:avLst/>
          </a:prstGeom>
        </p:spPr>
      </p:pic>
      <p:pic>
        <p:nvPicPr>
          <p:cNvPr id="15" name="图片 14">
            <a:extLst>
              <a:ext uri="{FF2B5EF4-FFF2-40B4-BE49-F238E27FC236}">
                <a16:creationId xmlns:a16="http://schemas.microsoft.com/office/drawing/2014/main" id="{F0F2CEB9-D598-FB43-778A-5B0EEB05B5A7}"/>
              </a:ext>
            </a:extLst>
          </p:cNvPr>
          <p:cNvPicPr>
            <a:picLocks noChangeAspect="1"/>
          </p:cNvPicPr>
          <p:nvPr/>
        </p:nvPicPr>
        <p:blipFill>
          <a:blip r:embed="rId4"/>
          <a:srcRect/>
          <a:stretch/>
        </p:blipFill>
        <p:spPr>
          <a:xfrm>
            <a:off x="5179232" y="1109380"/>
            <a:ext cx="2846168" cy="3449171"/>
          </a:xfrm>
          <a:prstGeom prst="rect">
            <a:avLst/>
          </a:prstGeom>
        </p:spPr>
      </p:pic>
    </p:spTree>
    <p:extLst>
      <p:ext uri="{BB962C8B-B14F-4D97-AF65-F5344CB8AC3E}">
        <p14:creationId xmlns:p14="http://schemas.microsoft.com/office/powerpoint/2010/main" val="3904675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46"/>
          <p:cNvSpPr/>
          <p:nvPr/>
        </p:nvSpPr>
        <p:spPr>
          <a:xfrm>
            <a:off x="1713750" y="610320"/>
            <a:ext cx="5716500" cy="725400"/>
          </a:xfrm>
          <a:prstGeom prst="roundRect">
            <a:avLst>
              <a:gd name="adj" fmla="val 50000"/>
            </a:avLst>
          </a:prstGeom>
          <a:gradFill>
            <a:gsLst>
              <a:gs pos="0">
                <a:schemeClr val="accent1"/>
              </a:gs>
              <a:gs pos="100000">
                <a:srgbClr val="FF8042"/>
              </a:gs>
            </a:gsLst>
            <a:lin ang="0" scaled="0"/>
          </a:gradFill>
          <a:ln>
            <a:noFill/>
          </a:ln>
          <a:effectLst>
            <a:outerShdw blurRad="257175" dist="209550" dir="5100000" algn="bl" rotWithShape="0">
              <a:schemeClr val="accent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 name="标题 4">
            <a:extLst>
              <a:ext uri="{FF2B5EF4-FFF2-40B4-BE49-F238E27FC236}">
                <a16:creationId xmlns:a16="http://schemas.microsoft.com/office/drawing/2014/main" id="{C9000F82-8AD0-987C-5C00-011BF6ABA921}"/>
              </a:ext>
            </a:extLst>
          </p:cNvPr>
          <p:cNvSpPr>
            <a:spLocks noGrp="1"/>
          </p:cNvSpPr>
          <p:nvPr>
            <p:ph type="title"/>
          </p:nvPr>
        </p:nvSpPr>
        <p:spPr>
          <a:xfrm>
            <a:off x="2290050" y="707070"/>
            <a:ext cx="4563900" cy="531900"/>
          </a:xfrm>
        </p:spPr>
        <p:txBody>
          <a:bodyPr/>
          <a:lstStyle/>
          <a:p>
            <a:pPr algn="ctr"/>
            <a:r>
              <a:rPr lang="en-US" altLang="zh-CN" dirty="0"/>
              <a:t>Technology Tools</a:t>
            </a:r>
            <a:endParaRPr lang="zh-CN" altLang="en-US" dirty="0"/>
          </a:p>
        </p:txBody>
      </p:sp>
      <p:pic>
        <p:nvPicPr>
          <p:cNvPr id="4" name="图片 3">
            <a:extLst>
              <a:ext uri="{FF2B5EF4-FFF2-40B4-BE49-F238E27FC236}">
                <a16:creationId xmlns:a16="http://schemas.microsoft.com/office/drawing/2014/main" id="{69010805-7501-1240-8E75-4430310ECF4C}"/>
              </a:ext>
            </a:extLst>
          </p:cNvPr>
          <p:cNvPicPr>
            <a:picLocks noChangeAspect="1"/>
          </p:cNvPicPr>
          <p:nvPr/>
        </p:nvPicPr>
        <p:blipFill>
          <a:blip r:embed="rId3"/>
          <a:stretch>
            <a:fillRect/>
          </a:stretch>
        </p:blipFill>
        <p:spPr>
          <a:xfrm>
            <a:off x="1535066" y="1786441"/>
            <a:ext cx="6073868" cy="264998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D46C6153-2679-57DE-B9D5-9FFAD5A9D837}"/>
              </a:ext>
            </a:extLst>
          </p:cNvPr>
          <p:cNvSpPr>
            <a:spLocks noGrp="1"/>
          </p:cNvSpPr>
          <p:nvPr>
            <p:ph type="subTitle" idx="1"/>
          </p:nvPr>
        </p:nvSpPr>
        <p:spPr>
          <a:xfrm>
            <a:off x="1374235" y="475300"/>
            <a:ext cx="6395530" cy="743900"/>
          </a:xfrm>
        </p:spPr>
        <p:txBody>
          <a:bodyPr/>
          <a:lstStyle/>
          <a:p>
            <a:r>
              <a:rPr lang="en-US" altLang="zh-CN" b="1" dirty="0"/>
              <a:t>Algorithm – Reinforcement Learning(RL)</a:t>
            </a:r>
            <a:endParaRPr lang="zh-CN" altLang="en-US" b="1" dirty="0"/>
          </a:p>
        </p:txBody>
      </p:sp>
      <p:sp>
        <p:nvSpPr>
          <p:cNvPr id="4" name="文本框 3">
            <a:extLst>
              <a:ext uri="{FF2B5EF4-FFF2-40B4-BE49-F238E27FC236}">
                <a16:creationId xmlns:a16="http://schemas.microsoft.com/office/drawing/2014/main" id="{17BAEC8D-A605-9091-E2B8-59253EBC0929}"/>
              </a:ext>
            </a:extLst>
          </p:cNvPr>
          <p:cNvSpPr txBox="1"/>
          <p:nvPr/>
        </p:nvSpPr>
        <p:spPr>
          <a:xfrm>
            <a:off x="1752600" y="1940560"/>
            <a:ext cx="5918200" cy="1815882"/>
          </a:xfrm>
          <a:prstGeom prst="rect">
            <a:avLst/>
          </a:prstGeom>
          <a:noFill/>
        </p:spPr>
        <p:txBody>
          <a:bodyPr wrap="square" rtlCol="0">
            <a:spAutoFit/>
          </a:bodyPr>
          <a:lstStyle/>
          <a:p>
            <a:r>
              <a:rPr lang="en-US" altLang="zh-CN" sz="1600" dirty="0">
                <a:solidFill>
                  <a:schemeClr val="accent1"/>
                </a:solidFill>
              </a:rPr>
              <a:t>Define Actions</a:t>
            </a:r>
            <a:r>
              <a:rPr lang="en-US" altLang="zh-CN" sz="1600" dirty="0"/>
              <a:t>: </a:t>
            </a:r>
          </a:p>
          <a:p>
            <a:r>
              <a:rPr lang="en-US" altLang="zh-CN" sz="1600" dirty="0"/>
              <a:t>In short, we define the actions that the AI agent can take in the game.</a:t>
            </a:r>
          </a:p>
          <a:p>
            <a:r>
              <a:rPr lang="en-US" altLang="zh-CN" sz="1600" dirty="0"/>
              <a:t> </a:t>
            </a:r>
          </a:p>
          <a:p>
            <a:r>
              <a:rPr lang="en-US" altLang="zh-CN" sz="1600" dirty="0"/>
              <a:t>For example, in a tank game, the AI agent can </a:t>
            </a:r>
            <a:r>
              <a:rPr lang="en-US" altLang="zh-CN" sz="1600" dirty="0">
                <a:solidFill>
                  <a:schemeClr val="accent1"/>
                </a:solidFill>
              </a:rPr>
              <a:t>move the tank </a:t>
            </a:r>
            <a:r>
              <a:rPr lang="en-US" altLang="zh-CN" sz="1600" dirty="0"/>
              <a:t>left and right, </a:t>
            </a:r>
            <a:r>
              <a:rPr lang="en-US" altLang="zh-CN" sz="1600" dirty="0">
                <a:solidFill>
                  <a:schemeClr val="accent1"/>
                </a:solidFill>
              </a:rPr>
              <a:t>aim and shoot </a:t>
            </a:r>
            <a:r>
              <a:rPr lang="en-US" altLang="zh-CN" sz="1600" dirty="0"/>
              <a:t>at the player's tank, and even shoot at the player's tank from behind cover.</a:t>
            </a:r>
            <a:endParaRPr lang="zh-CN" altLang="en-US" sz="1600" dirty="0"/>
          </a:p>
        </p:txBody>
      </p:sp>
    </p:spTree>
    <p:extLst>
      <p:ext uri="{BB962C8B-B14F-4D97-AF65-F5344CB8AC3E}">
        <p14:creationId xmlns:p14="http://schemas.microsoft.com/office/powerpoint/2010/main" val="8658725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5" name="Google Shape;695;p47"/>
          <p:cNvSpPr txBox="1">
            <a:spLocks noGrp="1"/>
          </p:cNvSpPr>
          <p:nvPr>
            <p:ph type="title"/>
          </p:nvPr>
        </p:nvSpPr>
        <p:spPr>
          <a:xfrm>
            <a:off x="721600" y="2150850"/>
            <a:ext cx="40035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Diagrams</a:t>
            </a:r>
          </a:p>
        </p:txBody>
      </p:sp>
      <p:pic>
        <p:nvPicPr>
          <p:cNvPr id="696" name="Google Shape;696;p47"/>
          <p:cNvPicPr preferRelativeResize="0"/>
          <p:nvPr/>
        </p:nvPicPr>
        <p:blipFill rotWithShape="1">
          <a:blip r:embed="rId3">
            <a:alphaModFix/>
          </a:blip>
          <a:srcRect l="12116" r="15414"/>
          <a:stretch/>
        </p:blipFill>
        <p:spPr>
          <a:xfrm>
            <a:off x="4933000" y="868638"/>
            <a:ext cx="3703598" cy="34062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48"/>
          <p:cNvSpPr txBox="1">
            <a:spLocks noGrp="1"/>
          </p:cNvSpPr>
          <p:nvPr>
            <p:ph type="title"/>
          </p:nvPr>
        </p:nvSpPr>
        <p:spPr>
          <a:xfrm>
            <a:off x="4681508" y="445024"/>
            <a:ext cx="3742491" cy="423925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Conceptual Diagram</a:t>
            </a:r>
            <a:endParaRPr dirty="0"/>
          </a:p>
        </p:txBody>
      </p:sp>
      <p:pic>
        <p:nvPicPr>
          <p:cNvPr id="2" name="图片 1">
            <a:extLst>
              <a:ext uri="{FF2B5EF4-FFF2-40B4-BE49-F238E27FC236}">
                <a16:creationId xmlns:a16="http://schemas.microsoft.com/office/drawing/2014/main" id="{7E81A0B9-B5FD-F72B-809A-06F22DE0C679}"/>
              </a:ext>
            </a:extLst>
          </p:cNvPr>
          <p:cNvPicPr>
            <a:picLocks noChangeAspect="1"/>
          </p:cNvPicPr>
          <p:nvPr/>
        </p:nvPicPr>
        <p:blipFill>
          <a:blip r:embed="rId3"/>
          <a:stretch>
            <a:fillRect/>
          </a:stretch>
        </p:blipFill>
        <p:spPr>
          <a:xfrm>
            <a:off x="1159482" y="459215"/>
            <a:ext cx="3303011" cy="423926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50"/>
          <p:cNvSpPr txBox="1">
            <a:spLocks noGrp="1"/>
          </p:cNvSpPr>
          <p:nvPr>
            <p:ph type="title"/>
          </p:nvPr>
        </p:nvSpPr>
        <p:spPr>
          <a:xfrm>
            <a:off x="6113118" y="1936946"/>
            <a:ext cx="2714080" cy="126960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Sequence Diagram</a:t>
            </a:r>
            <a:endParaRPr dirty="0"/>
          </a:p>
        </p:txBody>
      </p:sp>
      <p:pic>
        <p:nvPicPr>
          <p:cNvPr id="2" name="图片 1">
            <a:extLst>
              <a:ext uri="{FF2B5EF4-FFF2-40B4-BE49-F238E27FC236}">
                <a16:creationId xmlns:a16="http://schemas.microsoft.com/office/drawing/2014/main" id="{3046BD1D-5C87-0C76-2052-FA63D8268265}"/>
              </a:ext>
            </a:extLst>
          </p:cNvPr>
          <p:cNvPicPr>
            <a:picLocks noChangeAspect="1"/>
          </p:cNvPicPr>
          <p:nvPr/>
        </p:nvPicPr>
        <p:blipFill>
          <a:blip r:embed="rId3"/>
          <a:stretch>
            <a:fillRect/>
          </a:stretch>
        </p:blipFill>
        <p:spPr>
          <a:xfrm>
            <a:off x="316802" y="324769"/>
            <a:ext cx="5962078" cy="4493961"/>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sp>
        <p:nvSpPr>
          <p:cNvPr id="846" name="Google Shape;846;p5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Use Case Diagram</a:t>
            </a:r>
            <a:endParaRPr dirty="0"/>
          </a:p>
        </p:txBody>
      </p:sp>
      <p:pic>
        <p:nvPicPr>
          <p:cNvPr id="2" name="图片 1">
            <a:extLst>
              <a:ext uri="{FF2B5EF4-FFF2-40B4-BE49-F238E27FC236}">
                <a16:creationId xmlns:a16="http://schemas.microsoft.com/office/drawing/2014/main" id="{83385436-779F-1577-C142-370CB42D7F8C}"/>
              </a:ext>
            </a:extLst>
          </p:cNvPr>
          <p:cNvPicPr>
            <a:picLocks noChangeAspect="1"/>
          </p:cNvPicPr>
          <p:nvPr/>
        </p:nvPicPr>
        <p:blipFill>
          <a:blip r:embed="rId3"/>
          <a:stretch>
            <a:fillRect/>
          </a:stretch>
        </p:blipFill>
        <p:spPr>
          <a:xfrm>
            <a:off x="895500" y="1099005"/>
            <a:ext cx="7528500" cy="376860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720BF9C-098E-6A5E-7968-F359CC59A15A}"/>
              </a:ext>
            </a:extLst>
          </p:cNvPr>
          <p:cNvSpPr>
            <a:spLocks noGrp="1"/>
          </p:cNvSpPr>
          <p:nvPr>
            <p:ph type="body" idx="1"/>
          </p:nvPr>
        </p:nvSpPr>
        <p:spPr>
          <a:xfrm>
            <a:off x="720000" y="921278"/>
            <a:ext cx="7704000" cy="3797735"/>
          </a:xfrm>
        </p:spPr>
        <p:txBody>
          <a:bodyPr/>
          <a:lstStyle/>
          <a:p>
            <a:r>
              <a:rPr lang="en-US" altLang="zh-CN" dirty="0"/>
              <a:t>Team Member Roles and Responsibilities</a:t>
            </a:r>
          </a:p>
          <a:p>
            <a:r>
              <a:rPr lang="en-US" altLang="zh-CN" dirty="0"/>
              <a:t>Improvements made  from Professor Feedback</a:t>
            </a:r>
          </a:p>
          <a:p>
            <a:r>
              <a:rPr lang="en-US" altLang="zh-CN" dirty="0"/>
              <a:t>Problem Statement</a:t>
            </a:r>
          </a:p>
          <a:p>
            <a:r>
              <a:rPr lang="en-US" altLang="zh-CN" dirty="0"/>
              <a:t>Project Description</a:t>
            </a:r>
          </a:p>
          <a:p>
            <a:r>
              <a:rPr lang="en-US" altLang="zh-CN" dirty="0"/>
              <a:t>Team working agreement</a:t>
            </a:r>
          </a:p>
          <a:p>
            <a:r>
              <a:rPr lang="en-US" altLang="zh-CN" dirty="0"/>
              <a:t>Personas</a:t>
            </a:r>
          </a:p>
          <a:p>
            <a:r>
              <a:rPr lang="en-US" altLang="zh-CN" dirty="0"/>
              <a:t>MVP (Minimal Viable Product)</a:t>
            </a:r>
          </a:p>
          <a:p>
            <a:r>
              <a:rPr lang="en-US" altLang="zh-CN" dirty="0"/>
              <a:t>Technologies</a:t>
            </a:r>
          </a:p>
          <a:p>
            <a:r>
              <a:rPr lang="en-US" altLang="zh-CN" dirty="0"/>
              <a:t>Algorithms</a:t>
            </a:r>
          </a:p>
          <a:p>
            <a:r>
              <a:rPr lang="en-US" altLang="zh-CN" dirty="0"/>
              <a:t>Diagrams</a:t>
            </a:r>
          </a:p>
          <a:p>
            <a:r>
              <a:rPr lang="en-US" altLang="zh-CN" dirty="0"/>
              <a:t>Sprint 1 (CS692)  Recap</a:t>
            </a:r>
          </a:p>
          <a:p>
            <a:r>
              <a:rPr lang="en-US" altLang="zh-CN" dirty="0"/>
              <a:t>Product Backlog</a:t>
            </a:r>
          </a:p>
          <a:p>
            <a:r>
              <a:rPr lang="en-US" altLang="zh-CN" dirty="0"/>
              <a:t>Sprint 2 Backlog</a:t>
            </a:r>
          </a:p>
          <a:p>
            <a:r>
              <a:rPr lang="en-US" altLang="zh-CN" dirty="0"/>
              <a:t>Metrics</a:t>
            </a:r>
          </a:p>
          <a:p>
            <a:r>
              <a:rPr lang="en-US" altLang="zh-CN" dirty="0"/>
              <a:t>Retrospective</a:t>
            </a:r>
          </a:p>
          <a:p>
            <a:r>
              <a:rPr lang="en-US" altLang="zh-CN" dirty="0"/>
              <a:t>Sprint 2</a:t>
            </a:r>
          </a:p>
          <a:p>
            <a:r>
              <a:rPr lang="en-US" altLang="zh-CN" dirty="0"/>
              <a:t>Project Demo - Sprint 2 ( current sprint)</a:t>
            </a:r>
          </a:p>
          <a:p>
            <a:r>
              <a:rPr lang="en-US" altLang="zh-CN" dirty="0"/>
              <a:t>Live Project Demo &amp; GitHub link</a:t>
            </a:r>
          </a:p>
        </p:txBody>
      </p:sp>
      <p:sp>
        <p:nvSpPr>
          <p:cNvPr id="3" name="标题 2">
            <a:extLst>
              <a:ext uri="{FF2B5EF4-FFF2-40B4-BE49-F238E27FC236}">
                <a16:creationId xmlns:a16="http://schemas.microsoft.com/office/drawing/2014/main" id="{E10C8D6D-331F-788B-973F-700BECFC277F}"/>
              </a:ext>
            </a:extLst>
          </p:cNvPr>
          <p:cNvSpPr>
            <a:spLocks noGrp="1"/>
          </p:cNvSpPr>
          <p:nvPr>
            <p:ph type="title"/>
          </p:nvPr>
        </p:nvSpPr>
        <p:spPr>
          <a:xfrm>
            <a:off x="720000" y="348578"/>
            <a:ext cx="7704000" cy="572700"/>
          </a:xfrm>
        </p:spPr>
        <p:txBody>
          <a:bodyPr/>
          <a:lstStyle/>
          <a:p>
            <a:pPr algn="l"/>
            <a:r>
              <a:rPr lang="en-US" altLang="zh-CN" dirty="0"/>
              <a:t>Agenda</a:t>
            </a:r>
            <a:endParaRPr lang="zh-CN" altLang="en-US" dirty="0"/>
          </a:p>
        </p:txBody>
      </p:sp>
    </p:spTree>
    <p:extLst>
      <p:ext uri="{BB962C8B-B14F-4D97-AF65-F5344CB8AC3E}">
        <p14:creationId xmlns:p14="http://schemas.microsoft.com/office/powerpoint/2010/main" val="20610499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51"/>
          <p:cNvSpPr txBox="1">
            <a:spLocks noGrp="1"/>
          </p:cNvSpPr>
          <p:nvPr>
            <p:ph type="title"/>
          </p:nvPr>
        </p:nvSpPr>
        <p:spPr>
          <a:xfrm>
            <a:off x="720000" y="36374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Class Diagram</a:t>
            </a:r>
            <a:endParaRPr dirty="0"/>
          </a:p>
        </p:txBody>
      </p:sp>
      <p:pic>
        <p:nvPicPr>
          <p:cNvPr id="2" name="图片 1">
            <a:extLst>
              <a:ext uri="{FF2B5EF4-FFF2-40B4-BE49-F238E27FC236}">
                <a16:creationId xmlns:a16="http://schemas.microsoft.com/office/drawing/2014/main" id="{0F62DD5B-9AE6-6610-D1D7-12023EEF35B3}"/>
              </a:ext>
            </a:extLst>
          </p:cNvPr>
          <p:cNvPicPr>
            <a:picLocks noChangeAspect="1"/>
          </p:cNvPicPr>
          <p:nvPr/>
        </p:nvPicPr>
        <p:blipFill>
          <a:blip r:embed="rId3"/>
          <a:stretch>
            <a:fillRect/>
          </a:stretch>
        </p:blipFill>
        <p:spPr>
          <a:xfrm>
            <a:off x="1141253" y="857320"/>
            <a:ext cx="6861494" cy="402964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71" name="Google Shape;871;p53"/>
          <p:cNvSpPr txBox="1">
            <a:spLocks noGrp="1"/>
          </p:cNvSpPr>
          <p:nvPr>
            <p:ph type="title"/>
          </p:nvPr>
        </p:nvSpPr>
        <p:spPr>
          <a:xfrm>
            <a:off x="447040" y="308035"/>
            <a:ext cx="8249920" cy="84246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t>Sprint 1 Recap</a:t>
            </a:r>
            <a:endParaRPr sz="2800" dirty="0"/>
          </a:p>
        </p:txBody>
      </p:sp>
      <p:graphicFrame>
        <p:nvGraphicFramePr>
          <p:cNvPr id="16" name="表格 15">
            <a:extLst>
              <a:ext uri="{FF2B5EF4-FFF2-40B4-BE49-F238E27FC236}">
                <a16:creationId xmlns:a16="http://schemas.microsoft.com/office/drawing/2014/main" id="{8F345DA4-C814-A849-9E7C-E8C476EDA0A2}"/>
              </a:ext>
            </a:extLst>
          </p:cNvPr>
          <p:cNvGraphicFramePr>
            <a:graphicFrameLocks noGrp="1"/>
          </p:cNvGraphicFramePr>
          <p:nvPr>
            <p:extLst>
              <p:ext uri="{D42A27DB-BD31-4B8C-83A1-F6EECF244321}">
                <p14:modId xmlns:p14="http://schemas.microsoft.com/office/powerpoint/2010/main" val="402220972"/>
              </p:ext>
            </p:extLst>
          </p:nvPr>
        </p:nvGraphicFramePr>
        <p:xfrm>
          <a:off x="872400" y="1150500"/>
          <a:ext cx="7703999" cy="3675595"/>
        </p:xfrm>
        <a:graphic>
          <a:graphicData uri="http://schemas.openxmlformats.org/drawingml/2006/table">
            <a:tbl>
              <a:tblPr/>
              <a:tblGrid>
                <a:gridCol w="382928">
                  <a:extLst>
                    <a:ext uri="{9D8B030D-6E8A-4147-A177-3AD203B41FA5}">
                      <a16:colId xmlns:a16="http://schemas.microsoft.com/office/drawing/2014/main" val="296351308"/>
                    </a:ext>
                  </a:extLst>
                </a:gridCol>
                <a:gridCol w="817780">
                  <a:extLst>
                    <a:ext uri="{9D8B030D-6E8A-4147-A177-3AD203B41FA5}">
                      <a16:colId xmlns:a16="http://schemas.microsoft.com/office/drawing/2014/main" val="3212756278"/>
                    </a:ext>
                  </a:extLst>
                </a:gridCol>
                <a:gridCol w="2107729">
                  <a:extLst>
                    <a:ext uri="{9D8B030D-6E8A-4147-A177-3AD203B41FA5}">
                      <a16:colId xmlns:a16="http://schemas.microsoft.com/office/drawing/2014/main" val="215525404"/>
                    </a:ext>
                  </a:extLst>
                </a:gridCol>
                <a:gridCol w="2467939">
                  <a:extLst>
                    <a:ext uri="{9D8B030D-6E8A-4147-A177-3AD203B41FA5}">
                      <a16:colId xmlns:a16="http://schemas.microsoft.com/office/drawing/2014/main" val="1201480763"/>
                    </a:ext>
                  </a:extLst>
                </a:gridCol>
                <a:gridCol w="1066033">
                  <a:extLst>
                    <a:ext uri="{9D8B030D-6E8A-4147-A177-3AD203B41FA5}">
                      <a16:colId xmlns:a16="http://schemas.microsoft.com/office/drawing/2014/main" val="1344120107"/>
                    </a:ext>
                  </a:extLst>
                </a:gridCol>
                <a:gridCol w="861590">
                  <a:extLst>
                    <a:ext uri="{9D8B030D-6E8A-4147-A177-3AD203B41FA5}">
                      <a16:colId xmlns:a16="http://schemas.microsoft.com/office/drawing/2014/main" val="1775752324"/>
                    </a:ext>
                  </a:extLst>
                </a:gridCol>
              </a:tblGrid>
              <a:tr h="67842">
                <a:tc gridSpan="6">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Sprint 1 Completed User Stories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653041798"/>
                  </a:ext>
                </a:extLst>
              </a:tr>
              <a:tr h="128046">
                <a:tc>
                  <a:txBody>
                    <a:bodyPr/>
                    <a:lstStyle/>
                    <a:p>
                      <a:pPr algn="ctr" fontAlgn="ctr"/>
                      <a:r>
                        <a:rPr lang="en-US" sz="800" b="1" i="0" u="none" strike="noStrike">
                          <a:solidFill>
                            <a:srgbClr val="000000"/>
                          </a:solidFill>
                          <a:effectLst/>
                          <a:latin typeface="等线" panose="02010600030101010101" pitchFamily="2" charset="-122"/>
                          <a:ea typeface="等线" panose="02010600030101010101" pitchFamily="2" charset="-122"/>
                        </a:rPr>
                        <a:t>ID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a:solidFill>
                            <a:srgbClr val="000000"/>
                          </a:solidFill>
                          <a:effectLst/>
                          <a:latin typeface="等线" panose="02010600030101010101" pitchFamily="2" charset="-122"/>
                          <a:ea typeface="等线" panose="02010600030101010101" pitchFamily="2" charset="-122"/>
                        </a:rPr>
                        <a:t>As a </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a:solidFill>
                            <a:srgbClr val="000000"/>
                          </a:solidFill>
                          <a:effectLst/>
                          <a:latin typeface="等线" panose="02010600030101010101" pitchFamily="2" charset="-122"/>
                          <a:ea typeface="等线" panose="02010600030101010101" pitchFamily="2" charset="-122"/>
                        </a:rPr>
                        <a:t>I want to</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dirty="0">
                          <a:solidFill>
                            <a:srgbClr val="000000"/>
                          </a:solidFill>
                          <a:effectLst/>
                          <a:latin typeface="等线" panose="02010600030101010101" pitchFamily="2" charset="-122"/>
                          <a:ea typeface="等线" panose="02010600030101010101" pitchFamily="2" charset="-122"/>
                        </a:rPr>
                        <a:t>So that</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300" b="1" i="0" u="none" strike="noStrike">
                          <a:solidFill>
                            <a:srgbClr val="000000"/>
                          </a:solidFill>
                          <a:effectLst/>
                          <a:latin typeface="等线" panose="02010600030101010101" pitchFamily="2" charset="-122"/>
                          <a:ea typeface="等线" panose="02010600030101010101" pitchFamily="2" charset="-122"/>
                        </a:rPr>
                        <a:t>Acceptance Criteria</a:t>
                      </a:r>
                      <a:br>
                        <a:rPr lang="en-US" sz="300" b="1" i="0" u="none" strike="noStrike">
                          <a:solidFill>
                            <a:srgbClr val="000000"/>
                          </a:solidFill>
                          <a:effectLst/>
                          <a:latin typeface="等线" panose="02010600030101010101" pitchFamily="2" charset="-122"/>
                          <a:ea typeface="等线" panose="02010600030101010101" pitchFamily="2" charset="-122"/>
                        </a:rPr>
                      </a:br>
                      <a:r>
                        <a:rPr lang="en-US" sz="300" b="1" i="0" u="none" strike="noStrike">
                          <a:solidFill>
                            <a:srgbClr val="000000"/>
                          </a:solidFill>
                          <a:effectLst/>
                          <a:latin typeface="等线" panose="02010600030101010101" pitchFamily="2" charset="-122"/>
                          <a:ea typeface="等线" panose="02010600030101010101" pitchFamily="2" charset="-122"/>
                        </a:rPr>
                        <a:t>(format: use keywords Given, When, Then)</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a:solidFill>
                            <a:srgbClr val="000000"/>
                          </a:solidFill>
                          <a:effectLst/>
                          <a:latin typeface="等线" panose="02010600030101010101" pitchFamily="2" charset="-122"/>
                          <a:ea typeface="等线" panose="02010600030101010101" pitchFamily="2" charset="-122"/>
                        </a:rPr>
                        <a:t>Status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val="2214818462"/>
                  </a:ext>
                </a:extLst>
              </a:tr>
              <a:tr h="347554">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US 1</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Player/ Customer</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control a tank with a keyboard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I can move around the battlefield and engage in combat with other tanks.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Tank Movement</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presses the arrow keys on the keyboard to control the tank's movement</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tank moves in the direction of the arrow key that was pressed.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Completed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1131402467"/>
                  </a:ext>
                </a:extLst>
              </a:tr>
              <a:tr h="308937">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US 2</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Player/ Customer</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fire my tank's cannon</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I can destroy enemies' tanks.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Firing the Cannon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presses the spacebar on the keyboard to fire the cannon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tank fires a shell in the direction it is facing.</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Completed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2981293128"/>
                  </a:ext>
                </a:extLst>
              </a:tr>
              <a:tr h="308937">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US 3</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Player/ Customer</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have a single-player mode</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I can practice my skills and strategies against AI-controlled tanks.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Single-player mode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selects the Game Start option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game starts in single-player mode, with AI-controlled tanks as enemies and allies.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Completed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3385901250"/>
                  </a:ext>
                </a:extLst>
              </a:tr>
              <a:tr h="308937">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US 5</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Player/ Customer</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have enemies and allies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I can </a:t>
                      </a:r>
                      <a:r>
                        <a:rPr lang="en-US" sz="800" b="0" i="0" u="none" strike="noStrike" dirty="0" err="1">
                          <a:solidFill>
                            <a:srgbClr val="000000"/>
                          </a:solidFill>
                          <a:effectLst/>
                          <a:latin typeface="等线" panose="02010600030101010101" pitchFamily="2" charset="-122"/>
                          <a:ea typeface="等线" panose="02010600030101010101" pitchFamily="2" charset="-122"/>
                        </a:rPr>
                        <a:t>experince</a:t>
                      </a:r>
                      <a:r>
                        <a:rPr lang="en-US" sz="800" b="0" i="0" u="none" strike="noStrike" dirty="0">
                          <a:solidFill>
                            <a:srgbClr val="000000"/>
                          </a:solidFill>
                          <a:effectLst/>
                          <a:latin typeface="等线" panose="02010600030101010101" pitchFamily="2" charset="-122"/>
                          <a:ea typeface="等线" panose="02010600030101010101" pitchFamily="2" charset="-122"/>
                        </a:rPr>
                        <a:t> different </a:t>
                      </a:r>
                      <a:r>
                        <a:rPr lang="en-US" sz="800" b="0" i="0" u="none" strike="noStrike" dirty="0" err="1">
                          <a:solidFill>
                            <a:srgbClr val="000000"/>
                          </a:solidFill>
                          <a:effectLst/>
                          <a:latin typeface="等线" panose="02010600030101010101" pitchFamily="2" charset="-122"/>
                          <a:ea typeface="等线" panose="02010600030101010101" pitchFamily="2" charset="-122"/>
                        </a:rPr>
                        <a:t>situtations</a:t>
                      </a:r>
                      <a:r>
                        <a:rPr lang="en-US" sz="800" b="0" i="0" u="none" strike="noStrike" dirty="0">
                          <a:solidFill>
                            <a:srgbClr val="000000"/>
                          </a:solidFill>
                          <a:effectLst/>
                          <a:latin typeface="等线" panose="02010600030101010101" pitchFamily="2" charset="-122"/>
                          <a:ea typeface="等线" panose="02010600030101010101" pitchFamily="2" charset="-122"/>
                        </a:rPr>
                        <a:t> and have more fun</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Enemies and Allies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game starts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Enemies and allies are present on the battlefield, and the player can differentiate between them.</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Completed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3306740932"/>
                  </a:ext>
                </a:extLst>
              </a:tr>
              <a:tr h="231704">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US 6</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Player/ Customer</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have a scoreboard that shows my score</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I can see how many score I get.</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Scoreboard</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game is in progress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scoreboard displays the player's score</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Completed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958188401"/>
                  </a:ext>
                </a:extLst>
              </a:tr>
              <a:tr h="270321">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US 7</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Player/ Customer</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have multiple lives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I'm not </a:t>
                      </a:r>
                      <a:r>
                        <a:rPr lang="en-US" sz="800" b="0" i="0" u="none" strike="noStrike" dirty="0" err="1">
                          <a:solidFill>
                            <a:srgbClr val="000000"/>
                          </a:solidFill>
                          <a:effectLst/>
                          <a:latin typeface="等线" panose="02010600030101010101" pitchFamily="2" charset="-122"/>
                          <a:ea typeface="等线" panose="02010600030101010101" pitchFamily="2" charset="-122"/>
                        </a:rPr>
                        <a:t>gonna</a:t>
                      </a:r>
                      <a:r>
                        <a:rPr lang="en-US" sz="800" b="0" i="0" u="none" strike="noStrike" dirty="0">
                          <a:solidFill>
                            <a:srgbClr val="000000"/>
                          </a:solidFill>
                          <a:effectLst/>
                          <a:latin typeface="等线" panose="02010600030101010101" pitchFamily="2" charset="-122"/>
                          <a:ea typeface="等线" panose="02010600030101010101" pitchFamily="2" charset="-122"/>
                        </a:rPr>
                        <a:t> let one mistake end the game</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Multiple Lives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game is in progress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player's tank takes damage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tank loses a life, and the player can continue playing with the remaining lives.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Completed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2630039416"/>
                  </a:ext>
                </a:extLst>
              </a:tr>
              <a:tr h="270321">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US 12</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Player/ Customer</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have different kind of enemies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enrich my game experience</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Different Types of Enemies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game is in progress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encounters different types of enemy tanks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player experiences a variety of gameplay challenges.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Completed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3411997580"/>
                  </a:ext>
                </a:extLst>
              </a:tr>
              <a:tr h="270321">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US 15</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Player/ Customer</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see the lives status of my tank</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I can know how much damage I can sustain</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Lives Status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game is in progress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player's tank takes damage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lives status of the tank is updated to reflect the remaining health.</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Completed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1540710622"/>
                  </a:ext>
                </a:extLst>
              </a:tr>
              <a:tr h="463407">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US 19</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Player/ Customer</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want enemies and friends to respawn constantly</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I can constantly encounter new situations to enrich my experience</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Enemy respawn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starts a game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destroys an enemy tank</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A new enemy tank immediately appears on the battlefield</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player's ally tank is destroyed</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A new ally tank immediately appears on the battlefield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Completed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3697119360"/>
                  </a:ext>
                </a:extLst>
              </a:tr>
              <a:tr h="347554">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US 10</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Player/ Customer</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 on different difficulty levels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I can challenge myself and get different experiences.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Difficulty Levels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selects a difficulty level</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game's difficulty is changed, and the player experiences a different level of challenge.</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Not Completed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1171602248"/>
                  </a:ext>
                </a:extLst>
              </a:tr>
              <a:tr h="341459">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US 11</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Player/ Customer</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800" b="0" i="0" u="none" strike="noStrike">
                          <a:solidFill>
                            <a:srgbClr val="000000"/>
                          </a:solidFill>
                          <a:effectLst/>
                          <a:latin typeface="等线" panose="02010600030101010101" pitchFamily="2" charset="-122"/>
                          <a:ea typeface="等线" panose="02010600030101010101" pitchFamily="2" charset="-122"/>
                        </a:rPr>
                        <a:t>my shells to score differently when they hit friendly and enemy forces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affecting my strategy and scoring.</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Shell Scoring</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player's tank fires a shell</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shell hits an enemy tank</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player scores points. If the shell hits a friendly tank, the player loses points.</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800" b="0" i="0" u="none" strike="noStrike" dirty="0">
                          <a:solidFill>
                            <a:srgbClr val="000000"/>
                          </a:solidFill>
                          <a:effectLst/>
                          <a:latin typeface="等线" panose="02010600030101010101" pitchFamily="2" charset="-122"/>
                          <a:ea typeface="等线" panose="02010600030101010101" pitchFamily="2" charset="-122"/>
                        </a:rPr>
                        <a:t>Not Completed</a:t>
                      </a:r>
                    </a:p>
                  </a:txBody>
                  <a:tcPr marL="1897" marR="1897" marT="18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4B084"/>
                    </a:solidFill>
                  </a:tcPr>
                </a:tc>
                <a:extLst>
                  <a:ext uri="{0D108BD9-81ED-4DB2-BD59-A6C34878D82A}">
                    <a16:rowId xmlns:a16="http://schemas.microsoft.com/office/drawing/2014/main" val="466791902"/>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6A6CEFD-EC49-8DD8-16C1-4A9F54511DEA}"/>
              </a:ext>
            </a:extLst>
          </p:cNvPr>
          <p:cNvSpPr>
            <a:spLocks noGrp="1"/>
          </p:cNvSpPr>
          <p:nvPr>
            <p:ph type="title"/>
          </p:nvPr>
        </p:nvSpPr>
        <p:spPr>
          <a:xfrm>
            <a:off x="720000" y="312945"/>
            <a:ext cx="7704000" cy="499855"/>
          </a:xfrm>
        </p:spPr>
        <p:txBody>
          <a:bodyPr/>
          <a:lstStyle/>
          <a:p>
            <a:r>
              <a:rPr lang="en-US" altLang="zh-CN" dirty="0"/>
              <a:t>Product Backlog</a:t>
            </a:r>
            <a:endParaRPr lang="zh-CN" altLang="en-US" dirty="0"/>
          </a:p>
        </p:txBody>
      </p:sp>
      <p:graphicFrame>
        <p:nvGraphicFramePr>
          <p:cNvPr id="4" name="表格 3">
            <a:extLst>
              <a:ext uri="{FF2B5EF4-FFF2-40B4-BE49-F238E27FC236}">
                <a16:creationId xmlns:a16="http://schemas.microsoft.com/office/drawing/2014/main" id="{CCE1B4F0-9D86-D869-7C15-33FC7FCEF91E}"/>
              </a:ext>
            </a:extLst>
          </p:cNvPr>
          <p:cNvGraphicFramePr>
            <a:graphicFrameLocks noGrp="1"/>
          </p:cNvGraphicFramePr>
          <p:nvPr/>
        </p:nvGraphicFramePr>
        <p:xfrm>
          <a:off x="1421501" y="1152526"/>
          <a:ext cx="6300997" cy="3416298"/>
        </p:xfrm>
        <a:graphic>
          <a:graphicData uri="http://schemas.openxmlformats.org/drawingml/2006/table">
            <a:tbl>
              <a:tblPr/>
              <a:tblGrid>
                <a:gridCol w="398257">
                  <a:extLst>
                    <a:ext uri="{9D8B030D-6E8A-4147-A177-3AD203B41FA5}">
                      <a16:colId xmlns:a16="http://schemas.microsoft.com/office/drawing/2014/main" val="1754505724"/>
                    </a:ext>
                  </a:extLst>
                </a:gridCol>
                <a:gridCol w="558271">
                  <a:extLst>
                    <a:ext uri="{9D8B030D-6E8A-4147-A177-3AD203B41FA5}">
                      <a16:colId xmlns:a16="http://schemas.microsoft.com/office/drawing/2014/main" val="3575083932"/>
                    </a:ext>
                  </a:extLst>
                </a:gridCol>
                <a:gridCol w="2181525">
                  <a:extLst>
                    <a:ext uri="{9D8B030D-6E8A-4147-A177-3AD203B41FA5}">
                      <a16:colId xmlns:a16="http://schemas.microsoft.com/office/drawing/2014/main" val="2791794543"/>
                    </a:ext>
                  </a:extLst>
                </a:gridCol>
                <a:gridCol w="1629476">
                  <a:extLst>
                    <a:ext uri="{9D8B030D-6E8A-4147-A177-3AD203B41FA5}">
                      <a16:colId xmlns:a16="http://schemas.microsoft.com/office/drawing/2014/main" val="1113726976"/>
                    </a:ext>
                  </a:extLst>
                </a:gridCol>
                <a:gridCol w="861409">
                  <a:extLst>
                    <a:ext uri="{9D8B030D-6E8A-4147-A177-3AD203B41FA5}">
                      <a16:colId xmlns:a16="http://schemas.microsoft.com/office/drawing/2014/main" val="629182839"/>
                    </a:ext>
                  </a:extLst>
                </a:gridCol>
                <a:gridCol w="444483">
                  <a:extLst>
                    <a:ext uri="{9D8B030D-6E8A-4147-A177-3AD203B41FA5}">
                      <a16:colId xmlns:a16="http://schemas.microsoft.com/office/drawing/2014/main" val="2533161221"/>
                    </a:ext>
                  </a:extLst>
                </a:gridCol>
                <a:gridCol w="227576">
                  <a:extLst>
                    <a:ext uri="{9D8B030D-6E8A-4147-A177-3AD203B41FA5}">
                      <a16:colId xmlns:a16="http://schemas.microsoft.com/office/drawing/2014/main" val="1462421431"/>
                    </a:ext>
                  </a:extLst>
                </a:gridCol>
              </a:tblGrid>
              <a:tr h="112010">
                <a:tc>
                  <a:txBody>
                    <a:bodyPr/>
                    <a:lstStyle/>
                    <a:p>
                      <a:pPr algn="ctr" fontAlgn="ctr"/>
                      <a:r>
                        <a:rPr lang="en-US" sz="600" b="1" i="0" u="none" strike="noStrike">
                          <a:solidFill>
                            <a:srgbClr val="000000"/>
                          </a:solidFill>
                          <a:effectLst/>
                          <a:latin typeface="等线" panose="02010600030101010101" pitchFamily="2" charset="-122"/>
                          <a:ea typeface="等线" panose="02010600030101010101" pitchFamily="2" charset="-122"/>
                        </a:rPr>
                        <a:t>ID</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600" b="1" i="0" u="none" strike="noStrike">
                          <a:solidFill>
                            <a:srgbClr val="000000"/>
                          </a:solidFill>
                          <a:effectLst/>
                          <a:latin typeface="等线" panose="02010600030101010101" pitchFamily="2" charset="-122"/>
                          <a:ea typeface="等线" panose="02010600030101010101" pitchFamily="2" charset="-122"/>
                        </a:rPr>
                        <a:t>As a </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600" b="1" i="0" u="none" strike="noStrike">
                          <a:solidFill>
                            <a:srgbClr val="000000"/>
                          </a:solidFill>
                          <a:effectLst/>
                          <a:latin typeface="等线" panose="02010600030101010101" pitchFamily="2" charset="-122"/>
                          <a:ea typeface="等线" panose="02010600030101010101" pitchFamily="2" charset="-122"/>
                        </a:rPr>
                        <a:t>I want to</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600" b="1" i="0" u="none" strike="noStrike">
                          <a:solidFill>
                            <a:srgbClr val="000000"/>
                          </a:solidFill>
                          <a:effectLst/>
                          <a:latin typeface="等线" panose="02010600030101010101" pitchFamily="2" charset="-122"/>
                          <a:ea typeface="等线" panose="02010600030101010101" pitchFamily="2" charset="-122"/>
                        </a:rPr>
                        <a:t>So that</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300" b="1" i="0" u="none" strike="noStrike">
                          <a:solidFill>
                            <a:srgbClr val="000000"/>
                          </a:solidFill>
                          <a:effectLst/>
                          <a:latin typeface="等线" panose="02010600030101010101" pitchFamily="2" charset="-122"/>
                          <a:ea typeface="等线" panose="02010600030101010101" pitchFamily="2" charset="-122"/>
                        </a:rPr>
                        <a:t>Acceptance Criteria</a:t>
                      </a:r>
                      <a:br>
                        <a:rPr lang="en-US" sz="300" b="1" i="0" u="none" strike="noStrike">
                          <a:solidFill>
                            <a:srgbClr val="000000"/>
                          </a:solidFill>
                          <a:effectLst/>
                          <a:latin typeface="等线" panose="02010600030101010101" pitchFamily="2" charset="-122"/>
                          <a:ea typeface="等线" panose="02010600030101010101" pitchFamily="2" charset="-122"/>
                        </a:rPr>
                      </a:br>
                      <a:r>
                        <a:rPr lang="en-US" sz="300" b="1" i="0" u="none" strike="noStrike">
                          <a:solidFill>
                            <a:srgbClr val="000000"/>
                          </a:solidFill>
                          <a:effectLst/>
                          <a:latin typeface="等线" panose="02010600030101010101" pitchFamily="2" charset="-122"/>
                          <a:ea typeface="等线" panose="02010600030101010101" pitchFamily="2" charset="-122"/>
                        </a:rPr>
                        <a:t>(format: use keywords </a:t>
                      </a:r>
                      <a:r>
                        <a:rPr lang="en-US" sz="300" b="1" i="0" u="none" strike="noStrike">
                          <a:solidFill>
                            <a:srgbClr val="4472C4"/>
                          </a:solidFill>
                          <a:effectLst/>
                          <a:latin typeface="等线" panose="02010600030101010101" pitchFamily="2" charset="-122"/>
                          <a:ea typeface="等线" panose="02010600030101010101" pitchFamily="2" charset="-122"/>
                        </a:rPr>
                        <a:t>Given</a:t>
                      </a:r>
                      <a:r>
                        <a:rPr lang="en-US" sz="300" b="1" i="0" u="none" strike="noStrike">
                          <a:solidFill>
                            <a:srgbClr val="000000"/>
                          </a:solidFill>
                          <a:effectLst/>
                          <a:latin typeface="等线" panose="02010600030101010101" pitchFamily="2" charset="-122"/>
                          <a:ea typeface="等线" panose="02010600030101010101" pitchFamily="2" charset="-122"/>
                        </a:rPr>
                        <a:t>, </a:t>
                      </a:r>
                      <a:r>
                        <a:rPr lang="en-US" sz="300" b="1" i="0" u="none" strike="noStrike">
                          <a:solidFill>
                            <a:srgbClr val="FF0000"/>
                          </a:solidFill>
                          <a:effectLst/>
                          <a:latin typeface="等线" panose="02010600030101010101" pitchFamily="2" charset="-122"/>
                          <a:ea typeface="等线" panose="02010600030101010101" pitchFamily="2" charset="-122"/>
                        </a:rPr>
                        <a:t>When</a:t>
                      </a:r>
                      <a:r>
                        <a:rPr lang="en-US" sz="300" b="1" i="0" u="none" strike="noStrike">
                          <a:solidFill>
                            <a:srgbClr val="000000"/>
                          </a:solidFill>
                          <a:effectLst/>
                          <a:latin typeface="等线" panose="02010600030101010101" pitchFamily="2" charset="-122"/>
                          <a:ea typeface="等线" panose="02010600030101010101" pitchFamily="2" charset="-122"/>
                        </a:rPr>
                        <a:t>, </a:t>
                      </a:r>
                      <a:r>
                        <a:rPr lang="en-US" sz="300" b="1" i="0" u="none" strike="noStrike">
                          <a:solidFill>
                            <a:srgbClr val="70AD47"/>
                          </a:solidFill>
                          <a:effectLst/>
                          <a:latin typeface="等线" panose="02010600030101010101" pitchFamily="2" charset="-122"/>
                          <a:ea typeface="等线" panose="02010600030101010101" pitchFamily="2" charset="-122"/>
                        </a:rPr>
                        <a:t>Then</a:t>
                      </a:r>
                      <a:r>
                        <a:rPr lang="en-US" sz="300" b="1" i="0" u="none" strike="noStrike">
                          <a:solidFill>
                            <a:srgbClr val="000000"/>
                          </a:solidFill>
                          <a:effectLst/>
                          <a:latin typeface="等线" panose="02010600030101010101" pitchFamily="2" charset="-122"/>
                          <a:ea typeface="等线" panose="02010600030101010101" pitchFamily="2" charset="-122"/>
                        </a:rPr>
                        <a:t>)</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sz="600" b="1" i="0" u="none" strike="noStrike">
                          <a:solidFill>
                            <a:srgbClr val="000000"/>
                          </a:solidFill>
                          <a:effectLst/>
                          <a:latin typeface="等线" panose="02010600030101010101" pitchFamily="2" charset="-122"/>
                          <a:ea typeface="等线" panose="02010600030101010101" pitchFamily="2" charset="-122"/>
                        </a:rPr>
                        <a:t>Status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600" b="1" i="0" u="none" strike="noStrike">
                          <a:solidFill>
                            <a:srgbClr val="000000"/>
                          </a:solidFill>
                          <a:effectLst/>
                          <a:latin typeface="等线" panose="02010600030101010101" pitchFamily="2" charset="-122"/>
                          <a:ea typeface="等线" panose="02010600030101010101" pitchFamily="2" charset="-122"/>
                        </a:rPr>
                        <a:t>Sprint</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val="2245265046"/>
                  </a:ext>
                </a:extLst>
              </a:tr>
              <a:tr h="336029">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1</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control a tank with a keyboard</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I can move around the battlefield and engage in combat with other tanks.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Tank Movement</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presses the arrow keys on the keyboard to control the tank's movement</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tank moves in the direction of the arrow key that was pressed.</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600" b="0" i="0" u="none" strike="noStrike">
                          <a:solidFill>
                            <a:srgbClr val="000000"/>
                          </a:solidFill>
                          <a:effectLst/>
                          <a:latin typeface="等线" panose="02010600030101010101" pitchFamily="2" charset="-122"/>
                          <a:ea typeface="等线" panose="02010600030101010101" pitchFamily="2" charset="-122"/>
                        </a:rPr>
                        <a:t>1</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48223494"/>
                  </a:ext>
                </a:extLst>
              </a:tr>
              <a:tr h="336029">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2</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fire my tank's cannon</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I can destroy enemies' tanks.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Firing the Cannon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presses the spacebar on the keyboard to fire the cannon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tank fires a shell in the direction it is facing.</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600" b="0" i="0" u="none" strike="noStrike">
                          <a:solidFill>
                            <a:srgbClr val="000000"/>
                          </a:solidFill>
                          <a:effectLst/>
                          <a:latin typeface="等线" panose="02010600030101010101" pitchFamily="2" charset="-122"/>
                          <a:ea typeface="等线" panose="02010600030101010101" pitchFamily="2" charset="-122"/>
                        </a:rPr>
                        <a:t>1</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346340029"/>
                  </a:ext>
                </a:extLst>
              </a:tr>
              <a:tr h="336029">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3</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have a single-player mode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I can practice my skills and strategies against AI-controlled tanks.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Single-player mode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selects the Game Start option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game starts in single-player mode, with AI-controlled tanks as enemies and allies.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600" b="0" i="0" u="none" strike="noStrike">
                          <a:solidFill>
                            <a:srgbClr val="000000"/>
                          </a:solidFill>
                          <a:effectLst/>
                          <a:latin typeface="等线" panose="02010600030101010101" pitchFamily="2" charset="-122"/>
                          <a:ea typeface="等线" panose="02010600030101010101" pitchFamily="2" charset="-122"/>
                        </a:rPr>
                        <a:t>1</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3461968558"/>
                  </a:ext>
                </a:extLst>
              </a:tr>
              <a:tr h="392034">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4</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have a variety of maps to choose from</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I can experience different terrains and battlefields.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Choosing a Map</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selects the map selection option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A list of available maps is displayed, and the player can select one to start the game on that map.</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600" b="0" i="0" u="none" strike="noStrike">
                          <a:solidFill>
                            <a:srgbClr val="000000"/>
                          </a:solidFill>
                          <a:effectLst/>
                          <a:latin typeface="等线" panose="02010600030101010101" pitchFamily="2" charset="-122"/>
                          <a:ea typeface="等线" panose="02010600030101010101" pitchFamily="2" charset="-122"/>
                        </a:rPr>
                        <a:t>2</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3818182086"/>
                  </a:ext>
                </a:extLst>
              </a:tr>
              <a:tr h="336029">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5</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have enemies and allies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I can experince different situtations and have more fun</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Enemies and Allies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game starts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Enemies and allies are present on the battlefield, and the player can differentiate between them.</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600" b="0" i="0" u="none" strike="noStrike">
                          <a:solidFill>
                            <a:srgbClr val="000000"/>
                          </a:solidFill>
                          <a:effectLst/>
                          <a:latin typeface="等线" panose="02010600030101010101" pitchFamily="2" charset="-122"/>
                          <a:ea typeface="等线" panose="02010600030101010101" pitchFamily="2" charset="-122"/>
                        </a:rPr>
                        <a:t>1</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3776147389"/>
                  </a:ext>
                </a:extLst>
              </a:tr>
              <a:tr h="280025">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6</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have a scoreboard that shows my score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I can see how many score I get.</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Scoreboard</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game is in progress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scoreboard displays the player's score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600" b="0" i="0" u="none" strike="noStrike">
                          <a:solidFill>
                            <a:srgbClr val="000000"/>
                          </a:solidFill>
                          <a:effectLst/>
                          <a:latin typeface="等线" panose="02010600030101010101" pitchFamily="2" charset="-122"/>
                          <a:ea typeface="等线" panose="02010600030101010101" pitchFamily="2" charset="-122"/>
                        </a:rPr>
                        <a:t>1</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3067109561"/>
                  </a:ext>
                </a:extLst>
              </a:tr>
              <a:tr h="280025">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7</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have multiple lives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I'm not gonna let one mistake end the game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Multiple Lives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game is in progress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player's tank takes damage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tank loses a life, and the player can continue playing with the remaining lives.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600" b="0" i="0" u="none" strike="noStrike">
                          <a:solidFill>
                            <a:srgbClr val="000000"/>
                          </a:solidFill>
                          <a:effectLst/>
                          <a:latin typeface="等线" panose="02010600030101010101" pitchFamily="2" charset="-122"/>
                          <a:ea typeface="等线" panose="02010600030101010101" pitchFamily="2" charset="-122"/>
                        </a:rPr>
                        <a:t>1</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4093386895"/>
                  </a:ext>
                </a:extLst>
              </a:tr>
              <a:tr h="392034">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8</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have different language options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fit my language preferences.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Language Options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language selection option is available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player can select a language preference, and the game's language will be changed accordingly.</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600" b="0" i="0" u="none" strike="noStrike">
                          <a:solidFill>
                            <a:srgbClr val="000000"/>
                          </a:solidFill>
                          <a:effectLst/>
                          <a:latin typeface="等线" panose="02010600030101010101" pitchFamily="2" charset="-122"/>
                          <a:ea typeface="等线" panose="02010600030101010101" pitchFamily="2" charset="-122"/>
                        </a:rPr>
                        <a:t>2</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574217543"/>
                  </a:ext>
                </a:extLst>
              </a:tr>
              <a:tr h="280025">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9</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pause the game at any time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take a break or attend to other matters.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Pausing the Game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game is in progress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presses the pause button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game is paused, and the player can resume playing or exit the game.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600" b="0" i="0" u="none" strike="noStrike">
                          <a:solidFill>
                            <a:srgbClr val="000000"/>
                          </a:solidFill>
                          <a:effectLst/>
                          <a:latin typeface="等线" panose="02010600030101010101" pitchFamily="2" charset="-122"/>
                          <a:ea typeface="等线" panose="02010600030101010101" pitchFamily="2" charset="-122"/>
                        </a:rPr>
                        <a:t>2</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3267283151"/>
                  </a:ext>
                </a:extLst>
              </a:tr>
              <a:tr h="336029">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10</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 on different difficulty levels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I can challenge myself and get different experiences.</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Difficulty Levels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selects a difficulty level</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game's difficulty is changed, and the player experiences a different level of challenge.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600" b="0" i="0" u="none" strike="noStrike" dirty="0">
                          <a:solidFill>
                            <a:srgbClr val="000000"/>
                          </a:solidFill>
                          <a:effectLst/>
                          <a:latin typeface="等线" panose="02010600030101010101" pitchFamily="2" charset="-122"/>
                          <a:ea typeface="等线" panose="02010600030101010101" pitchFamily="2" charset="-122"/>
                        </a:rPr>
                        <a:t>2</a:t>
                      </a:r>
                    </a:p>
                  </a:txBody>
                  <a:tcPr marL="2667" marR="2667" marT="266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1151568090"/>
                  </a:ext>
                </a:extLst>
              </a:tr>
            </a:tbl>
          </a:graphicData>
        </a:graphic>
      </p:graphicFrame>
    </p:spTree>
    <p:extLst>
      <p:ext uri="{BB962C8B-B14F-4D97-AF65-F5344CB8AC3E}">
        <p14:creationId xmlns:p14="http://schemas.microsoft.com/office/powerpoint/2010/main" val="23411461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6A6CEFD-EC49-8DD8-16C1-4A9F54511DEA}"/>
              </a:ext>
            </a:extLst>
          </p:cNvPr>
          <p:cNvSpPr>
            <a:spLocks noGrp="1"/>
          </p:cNvSpPr>
          <p:nvPr>
            <p:ph type="title"/>
          </p:nvPr>
        </p:nvSpPr>
        <p:spPr>
          <a:xfrm>
            <a:off x="720000" y="312945"/>
            <a:ext cx="7704000" cy="499855"/>
          </a:xfrm>
        </p:spPr>
        <p:txBody>
          <a:bodyPr/>
          <a:lstStyle/>
          <a:p>
            <a:r>
              <a:rPr lang="en-US" altLang="zh-CN" dirty="0"/>
              <a:t>Product Backlog</a:t>
            </a:r>
            <a:endParaRPr lang="zh-CN" altLang="en-US" dirty="0"/>
          </a:p>
        </p:txBody>
      </p:sp>
      <p:graphicFrame>
        <p:nvGraphicFramePr>
          <p:cNvPr id="2" name="表格 1">
            <a:extLst>
              <a:ext uri="{FF2B5EF4-FFF2-40B4-BE49-F238E27FC236}">
                <a16:creationId xmlns:a16="http://schemas.microsoft.com/office/drawing/2014/main" id="{DD877402-BF97-BDA0-430F-27C7B0131778}"/>
              </a:ext>
            </a:extLst>
          </p:cNvPr>
          <p:cNvGraphicFramePr>
            <a:graphicFrameLocks noGrp="1"/>
          </p:cNvGraphicFramePr>
          <p:nvPr>
            <p:extLst>
              <p:ext uri="{D42A27DB-BD31-4B8C-83A1-F6EECF244321}">
                <p14:modId xmlns:p14="http://schemas.microsoft.com/office/powerpoint/2010/main" val="2561299560"/>
              </p:ext>
            </p:extLst>
          </p:nvPr>
        </p:nvGraphicFramePr>
        <p:xfrm>
          <a:off x="1619933" y="968189"/>
          <a:ext cx="5904133" cy="3711386"/>
        </p:xfrm>
        <a:graphic>
          <a:graphicData uri="http://schemas.openxmlformats.org/drawingml/2006/table">
            <a:tbl>
              <a:tblPr/>
              <a:tblGrid>
                <a:gridCol w="373173">
                  <a:extLst>
                    <a:ext uri="{9D8B030D-6E8A-4147-A177-3AD203B41FA5}">
                      <a16:colId xmlns:a16="http://schemas.microsoft.com/office/drawing/2014/main" val="228900"/>
                    </a:ext>
                  </a:extLst>
                </a:gridCol>
                <a:gridCol w="523109">
                  <a:extLst>
                    <a:ext uri="{9D8B030D-6E8A-4147-A177-3AD203B41FA5}">
                      <a16:colId xmlns:a16="http://schemas.microsoft.com/office/drawing/2014/main" val="1665634002"/>
                    </a:ext>
                  </a:extLst>
                </a:gridCol>
                <a:gridCol w="2044123">
                  <a:extLst>
                    <a:ext uri="{9D8B030D-6E8A-4147-A177-3AD203B41FA5}">
                      <a16:colId xmlns:a16="http://schemas.microsoft.com/office/drawing/2014/main" val="1217252483"/>
                    </a:ext>
                  </a:extLst>
                </a:gridCol>
                <a:gridCol w="1526845">
                  <a:extLst>
                    <a:ext uri="{9D8B030D-6E8A-4147-A177-3AD203B41FA5}">
                      <a16:colId xmlns:a16="http://schemas.microsoft.com/office/drawing/2014/main" val="3876746182"/>
                    </a:ext>
                  </a:extLst>
                </a:gridCol>
                <a:gridCol w="807154">
                  <a:extLst>
                    <a:ext uri="{9D8B030D-6E8A-4147-A177-3AD203B41FA5}">
                      <a16:colId xmlns:a16="http://schemas.microsoft.com/office/drawing/2014/main" val="1845827631"/>
                    </a:ext>
                  </a:extLst>
                </a:gridCol>
                <a:gridCol w="416488">
                  <a:extLst>
                    <a:ext uri="{9D8B030D-6E8A-4147-A177-3AD203B41FA5}">
                      <a16:colId xmlns:a16="http://schemas.microsoft.com/office/drawing/2014/main" val="2112590048"/>
                    </a:ext>
                  </a:extLst>
                </a:gridCol>
                <a:gridCol w="213241">
                  <a:extLst>
                    <a:ext uri="{9D8B030D-6E8A-4147-A177-3AD203B41FA5}">
                      <a16:colId xmlns:a16="http://schemas.microsoft.com/office/drawing/2014/main" val="4252102285"/>
                    </a:ext>
                  </a:extLst>
                </a:gridCol>
              </a:tblGrid>
              <a:tr h="247587">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US 11</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Player/ Customer</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my shells to score differently when they hit enemy forces</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affecting my strategy and scoring.</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Shell Scoring</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player's tank fires a shell</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shell hits an enemy tank</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player scores points. If the shell hits a friendly tank, the player loses points.</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Done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500" b="0" i="0" u="none" strike="noStrike">
                          <a:solidFill>
                            <a:srgbClr val="000000"/>
                          </a:solidFill>
                          <a:effectLst/>
                          <a:latin typeface="等线" panose="02010600030101010101" pitchFamily="2" charset="-122"/>
                          <a:ea typeface="等线" panose="02010600030101010101" pitchFamily="2" charset="-122"/>
                        </a:rPr>
                        <a:t>2</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2596573435"/>
                  </a:ext>
                </a:extLst>
              </a:tr>
              <a:tr h="297105">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US 12</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Player/ Customer</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have different kind of enemies</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dirty="0">
                          <a:solidFill>
                            <a:srgbClr val="000000"/>
                          </a:solidFill>
                          <a:effectLst/>
                          <a:latin typeface="等线" panose="02010600030101010101" pitchFamily="2" charset="-122"/>
                          <a:ea typeface="等线" panose="02010600030101010101" pitchFamily="2" charset="-122"/>
                        </a:rPr>
                        <a:t>enrich my game experience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Different Types of Enemies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game is in progress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encounters different types of enemy tanks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player experiences a variety of gameplay challenges.</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Done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500" b="0" i="0" u="none" strike="noStrike">
                          <a:solidFill>
                            <a:srgbClr val="000000"/>
                          </a:solidFill>
                          <a:effectLst/>
                          <a:latin typeface="等线" panose="02010600030101010101" pitchFamily="2" charset="-122"/>
                          <a:ea typeface="等线" panose="02010600030101010101" pitchFamily="2" charset="-122"/>
                        </a:rPr>
                        <a:t>1</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853982692"/>
                  </a:ext>
                </a:extLst>
              </a:tr>
              <a:tr h="346622">
                <a:tc>
                  <a:txBody>
                    <a:bodyPr/>
                    <a:lstStyle/>
                    <a:p>
                      <a:pPr algn="ctr" fontAlgn="ctr"/>
                      <a:r>
                        <a:rPr lang="en-US" sz="500" b="0" i="0" u="none" strike="noStrike" dirty="0">
                          <a:solidFill>
                            <a:srgbClr val="000000"/>
                          </a:solidFill>
                          <a:effectLst/>
                          <a:latin typeface="等线" panose="02010600030101010101" pitchFamily="2" charset="-122"/>
                          <a:ea typeface="等线" panose="02010600030101010101" pitchFamily="2" charset="-122"/>
                        </a:rPr>
                        <a:t>US 13</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Player/ Customer</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customize my game's graphics, such as resolution and quality</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I can get the best game experience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Graphics Customization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graphics customization option is available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player can adjust the game's graphics settings, such as resolution and quality.</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Not Done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500" b="0" i="0" u="none" strike="noStrike">
                          <a:solidFill>
                            <a:srgbClr val="000000"/>
                          </a:solidFill>
                          <a:effectLst/>
                          <a:latin typeface="等线" panose="02010600030101010101" pitchFamily="2" charset="-122"/>
                          <a:ea typeface="等线" panose="02010600030101010101" pitchFamily="2" charset="-122"/>
                        </a:rPr>
                        <a:t>2</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2672404240"/>
                  </a:ext>
                </a:extLst>
              </a:tr>
              <a:tr h="247587">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US 14</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Player/ Customer</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collect power-ups such as health boosts, speed boosts</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I can increase my chances of survival and progress through the game.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Power-Ups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collects a power-up</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player's tank gains a benefit, such as increased health or speed.</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Done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500" b="0" i="0" u="none" strike="noStrike">
                          <a:solidFill>
                            <a:srgbClr val="000000"/>
                          </a:solidFill>
                          <a:effectLst/>
                          <a:latin typeface="等线" panose="02010600030101010101" pitchFamily="2" charset="-122"/>
                          <a:ea typeface="等线" panose="02010600030101010101" pitchFamily="2" charset="-122"/>
                        </a:rPr>
                        <a:t>2</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2894358754"/>
                  </a:ext>
                </a:extLst>
              </a:tr>
              <a:tr h="247587">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US 15</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Player/ Customer</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see the lives status of my tank</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I can know how much damage I can sustain</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Lives Status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game is in progress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player's tank takes damage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lives status of the tank is updated to reflect the remaining health.</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Done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500" b="0" i="0" u="none" strike="noStrike">
                          <a:solidFill>
                            <a:srgbClr val="000000"/>
                          </a:solidFill>
                          <a:effectLst/>
                          <a:latin typeface="等线" panose="02010600030101010101" pitchFamily="2" charset="-122"/>
                          <a:ea typeface="等线" panose="02010600030101010101" pitchFamily="2" charset="-122"/>
                        </a:rPr>
                        <a:t>1</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4146926123"/>
                  </a:ext>
                </a:extLst>
              </a:tr>
              <a:tr h="297105">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US 16</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Player/ Customer</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be able to hide behind obstacles such as walls and rocks</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I can avoid enemy fire and ambush them.</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Obstacle Hiding</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player's tank is near an obstacle, such as a wall or rock</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presses the hide button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tank moves behind the obstacle and is hidden from enemy fire.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Done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500" b="0" i="0" u="none" strike="noStrike">
                          <a:solidFill>
                            <a:srgbClr val="000000"/>
                          </a:solidFill>
                          <a:effectLst/>
                          <a:latin typeface="等线" panose="02010600030101010101" pitchFamily="2" charset="-122"/>
                          <a:ea typeface="等线" panose="02010600030101010101" pitchFamily="2" charset="-122"/>
                        </a:rPr>
                        <a:t>2</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3097173845"/>
                  </a:ext>
                </a:extLst>
              </a:tr>
              <a:tr h="492748">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US 17</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Player/ Customer</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be able to customize my tank's appearance with different skins and colors</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I can personalize my gameplay experience.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Tank Skin Customization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user is on the main menu</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user selects the "customize tank" option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system displays the customization options, including skins and colors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user can select a skin and color</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system applies the selected skin and color to the tank</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Done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500" b="0" i="0" u="none" strike="noStrike">
                          <a:solidFill>
                            <a:srgbClr val="000000"/>
                          </a:solidFill>
                          <a:effectLst/>
                          <a:latin typeface="等线" panose="02010600030101010101" pitchFamily="2" charset="-122"/>
                          <a:ea typeface="等线" panose="02010600030101010101" pitchFamily="2" charset="-122"/>
                        </a:rPr>
                        <a:t>2</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1971169186"/>
                  </a:ext>
                </a:extLst>
              </a:tr>
              <a:tr h="594211">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US 18</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Player/ Customer</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have access to different types of tanks with different stats, such as speed, health, and firepower</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I can choose the one that suits my playstyle the best</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Access to Different Types of Tanks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Scenario: Tank Selection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user is on the main menu</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user selects the "choose tank" option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system displays the tank options, including their stats such as speed, health, and firepower</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user can select a tank that suits their playstyle the best</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system applies the selected tank and its stats to the gameplay</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Done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500" b="0" i="0" u="none" strike="noStrike">
                          <a:solidFill>
                            <a:srgbClr val="000000"/>
                          </a:solidFill>
                          <a:effectLst/>
                          <a:latin typeface="等线" panose="02010600030101010101" pitchFamily="2" charset="-122"/>
                          <a:ea typeface="等线" panose="02010600030101010101" pitchFamily="2" charset="-122"/>
                        </a:rPr>
                        <a:t>2</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1739089742"/>
                  </a:ext>
                </a:extLst>
              </a:tr>
              <a:tr h="396141">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US 19</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Player/ Customer</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want enemies and friends to respawn constantly</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I can constantly encounter new situations to enrich my experience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Enemy respawn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starts a game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destroys an enemy tank</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A new enemy tank immediately appears on the battlefield</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player's ally tank is destroyed</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A new ally tank immediately appears on the battlefield</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Done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500" b="0" i="0" u="none" strike="noStrike">
                          <a:solidFill>
                            <a:srgbClr val="000000"/>
                          </a:solidFill>
                          <a:effectLst/>
                          <a:latin typeface="等线" panose="02010600030101010101" pitchFamily="2" charset="-122"/>
                          <a:ea typeface="等线" panose="02010600030101010101" pitchFamily="2" charset="-122"/>
                        </a:rPr>
                        <a:t>1</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8980431"/>
                  </a:ext>
                </a:extLst>
              </a:tr>
              <a:tr h="544693">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US 20</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7D31"/>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Player/ Customer</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have access to different sound effects for different actions, such as firing a cannon or collecting a power-up</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enrich my game experience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Sound Effect Customization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user is on the main menu</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user selects the "sound options" option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system displays the sound options, including different sound effects for different actions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user can select a sound effect for each action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system applies the selected sound effects to the gameplay</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ctr"/>
                      <a:r>
                        <a:rPr lang="en-US" sz="500" b="0" i="0" u="none" strike="noStrike">
                          <a:solidFill>
                            <a:srgbClr val="000000"/>
                          </a:solidFill>
                          <a:effectLst/>
                          <a:latin typeface="等线" panose="02010600030101010101" pitchFamily="2" charset="-122"/>
                          <a:ea typeface="等线" panose="02010600030101010101" pitchFamily="2" charset="-122"/>
                        </a:rPr>
                        <a:t>Done</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500" b="0" i="0" u="none" strike="noStrike" dirty="0">
                          <a:solidFill>
                            <a:srgbClr val="000000"/>
                          </a:solidFill>
                          <a:effectLst/>
                          <a:latin typeface="等线" panose="02010600030101010101" pitchFamily="2" charset="-122"/>
                          <a:ea typeface="等线" panose="02010600030101010101" pitchFamily="2" charset="-122"/>
                        </a:rPr>
                        <a:t>2</a:t>
                      </a:r>
                    </a:p>
                  </a:txBody>
                  <a:tcPr marL="2198" marR="2198" marT="219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1212237642"/>
                  </a:ext>
                </a:extLst>
              </a:tr>
            </a:tbl>
          </a:graphicData>
        </a:graphic>
      </p:graphicFrame>
    </p:spTree>
    <p:extLst>
      <p:ext uri="{BB962C8B-B14F-4D97-AF65-F5344CB8AC3E}">
        <p14:creationId xmlns:p14="http://schemas.microsoft.com/office/powerpoint/2010/main" val="16480344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91"/>
        <p:cNvGrpSpPr/>
        <p:nvPr/>
      </p:nvGrpSpPr>
      <p:grpSpPr>
        <a:xfrm>
          <a:off x="0" y="0"/>
          <a:ext cx="0" cy="0"/>
          <a:chOff x="0" y="0"/>
          <a:chExt cx="0" cy="0"/>
        </a:xfrm>
      </p:grpSpPr>
      <p:sp>
        <p:nvSpPr>
          <p:cNvPr id="1092" name="Google Shape;1092;p59"/>
          <p:cNvSpPr txBox="1">
            <a:spLocks noGrp="1"/>
          </p:cNvSpPr>
          <p:nvPr>
            <p:ph type="title"/>
          </p:nvPr>
        </p:nvSpPr>
        <p:spPr>
          <a:xfrm>
            <a:off x="715100" y="1307100"/>
            <a:ext cx="4125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Sprint 2 Backlog</a:t>
            </a:r>
            <a:endParaRPr dirty="0"/>
          </a:p>
        </p:txBody>
      </p:sp>
      <p:pic>
        <p:nvPicPr>
          <p:cNvPr id="1093" name="Google Shape;1093;p59"/>
          <p:cNvPicPr preferRelativeResize="0"/>
          <p:nvPr/>
        </p:nvPicPr>
        <p:blipFill rotWithShape="1">
          <a:blip r:embed="rId3">
            <a:alphaModFix/>
          </a:blip>
          <a:srcRect l="16902" t="6524" r="10083"/>
          <a:stretch/>
        </p:blipFill>
        <p:spPr>
          <a:xfrm>
            <a:off x="5049225" y="1094300"/>
            <a:ext cx="3463327" cy="29549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71" name="Google Shape;871;p53"/>
          <p:cNvSpPr txBox="1">
            <a:spLocks noGrp="1"/>
          </p:cNvSpPr>
          <p:nvPr>
            <p:ph type="title"/>
          </p:nvPr>
        </p:nvSpPr>
        <p:spPr>
          <a:xfrm>
            <a:off x="447040" y="308036"/>
            <a:ext cx="8249920" cy="45172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t>Sprint 2 Backlog – Completed &amp; Uncompleted US</a:t>
            </a:r>
            <a:endParaRPr sz="2000" dirty="0"/>
          </a:p>
        </p:txBody>
      </p:sp>
      <p:graphicFrame>
        <p:nvGraphicFramePr>
          <p:cNvPr id="2" name="表格 1">
            <a:extLst>
              <a:ext uri="{FF2B5EF4-FFF2-40B4-BE49-F238E27FC236}">
                <a16:creationId xmlns:a16="http://schemas.microsoft.com/office/drawing/2014/main" id="{FCCCD151-2D7F-FA06-A556-1DCCD772EC81}"/>
              </a:ext>
            </a:extLst>
          </p:cNvPr>
          <p:cNvGraphicFramePr>
            <a:graphicFrameLocks noGrp="1"/>
          </p:cNvGraphicFramePr>
          <p:nvPr>
            <p:extLst>
              <p:ext uri="{D42A27DB-BD31-4B8C-83A1-F6EECF244321}">
                <p14:modId xmlns:p14="http://schemas.microsoft.com/office/powerpoint/2010/main" val="974471620"/>
              </p:ext>
            </p:extLst>
          </p:nvPr>
        </p:nvGraphicFramePr>
        <p:xfrm>
          <a:off x="1356539" y="759760"/>
          <a:ext cx="6430922" cy="3965607"/>
        </p:xfrm>
        <a:graphic>
          <a:graphicData uri="http://schemas.openxmlformats.org/drawingml/2006/table">
            <a:tbl>
              <a:tblPr/>
              <a:tblGrid>
                <a:gridCol w="406469">
                  <a:extLst>
                    <a:ext uri="{9D8B030D-6E8A-4147-A177-3AD203B41FA5}">
                      <a16:colId xmlns:a16="http://schemas.microsoft.com/office/drawing/2014/main" val="2277802756"/>
                    </a:ext>
                  </a:extLst>
                </a:gridCol>
                <a:gridCol w="569783">
                  <a:extLst>
                    <a:ext uri="{9D8B030D-6E8A-4147-A177-3AD203B41FA5}">
                      <a16:colId xmlns:a16="http://schemas.microsoft.com/office/drawing/2014/main" val="4235848755"/>
                    </a:ext>
                  </a:extLst>
                </a:gridCol>
                <a:gridCol w="2226506">
                  <a:extLst>
                    <a:ext uri="{9D8B030D-6E8A-4147-A177-3AD203B41FA5}">
                      <a16:colId xmlns:a16="http://schemas.microsoft.com/office/drawing/2014/main" val="1890383556"/>
                    </a:ext>
                  </a:extLst>
                </a:gridCol>
                <a:gridCol w="1663075">
                  <a:extLst>
                    <a:ext uri="{9D8B030D-6E8A-4147-A177-3AD203B41FA5}">
                      <a16:colId xmlns:a16="http://schemas.microsoft.com/office/drawing/2014/main" val="1090360414"/>
                    </a:ext>
                  </a:extLst>
                </a:gridCol>
                <a:gridCol w="879172">
                  <a:extLst>
                    <a:ext uri="{9D8B030D-6E8A-4147-A177-3AD203B41FA5}">
                      <a16:colId xmlns:a16="http://schemas.microsoft.com/office/drawing/2014/main" val="1057997314"/>
                    </a:ext>
                  </a:extLst>
                </a:gridCol>
                <a:gridCol w="453649">
                  <a:extLst>
                    <a:ext uri="{9D8B030D-6E8A-4147-A177-3AD203B41FA5}">
                      <a16:colId xmlns:a16="http://schemas.microsoft.com/office/drawing/2014/main" val="28640009"/>
                    </a:ext>
                  </a:extLst>
                </a:gridCol>
                <a:gridCol w="232268">
                  <a:extLst>
                    <a:ext uri="{9D8B030D-6E8A-4147-A177-3AD203B41FA5}">
                      <a16:colId xmlns:a16="http://schemas.microsoft.com/office/drawing/2014/main" val="1914649091"/>
                    </a:ext>
                  </a:extLst>
                </a:gridCol>
              </a:tblGrid>
              <a:tr h="99201">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1" i="0" u="none" strike="noStrike" dirty="0">
                          <a:solidFill>
                            <a:srgbClr val="000000"/>
                          </a:solidFill>
                          <a:effectLst/>
                          <a:latin typeface="等线" panose="02010600030101010101" pitchFamily="2" charset="-122"/>
                          <a:ea typeface="等线" panose="02010600030101010101" pitchFamily="2" charset="-122"/>
                        </a:rPr>
                        <a:t>ID</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1" i="0" u="none" strike="noStrike" dirty="0">
                          <a:solidFill>
                            <a:srgbClr val="000000"/>
                          </a:solidFill>
                          <a:effectLst/>
                          <a:latin typeface="等线" panose="02010600030101010101" pitchFamily="2" charset="-122"/>
                          <a:ea typeface="等线" panose="02010600030101010101" pitchFamily="2" charset="-122"/>
                        </a:rPr>
                        <a:t>As a </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1" i="0" u="none" strike="noStrike">
                          <a:solidFill>
                            <a:srgbClr val="000000"/>
                          </a:solidFill>
                          <a:effectLst/>
                          <a:latin typeface="等线" panose="02010600030101010101" pitchFamily="2" charset="-122"/>
                          <a:ea typeface="等线" panose="02010600030101010101" pitchFamily="2" charset="-122"/>
                        </a:rPr>
                        <a:t>I want to</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1" i="0" u="none" strike="noStrike">
                          <a:solidFill>
                            <a:srgbClr val="000000"/>
                          </a:solidFill>
                          <a:effectLst/>
                          <a:latin typeface="等线" panose="02010600030101010101" pitchFamily="2" charset="-122"/>
                          <a:ea typeface="等线" panose="02010600030101010101" pitchFamily="2" charset="-122"/>
                        </a:rPr>
                        <a:t>So that</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1" i="0" u="none" strike="noStrike">
                          <a:solidFill>
                            <a:srgbClr val="000000"/>
                          </a:solidFill>
                          <a:effectLst/>
                          <a:latin typeface="等线" panose="02010600030101010101" pitchFamily="2" charset="-122"/>
                          <a:ea typeface="等线" panose="02010600030101010101" pitchFamily="2" charset="-122"/>
                        </a:rPr>
                        <a:t>Acceptance Criteria</a:t>
                      </a:r>
                      <a:br>
                        <a:rPr lang="en-US" sz="300" b="1" i="0" u="none" strike="noStrike">
                          <a:solidFill>
                            <a:srgbClr val="000000"/>
                          </a:solidFill>
                          <a:effectLst/>
                          <a:latin typeface="等线" panose="02010600030101010101" pitchFamily="2" charset="-122"/>
                          <a:ea typeface="等线" panose="02010600030101010101" pitchFamily="2" charset="-122"/>
                        </a:rPr>
                      </a:br>
                      <a:r>
                        <a:rPr lang="en-US" sz="300" b="1" i="0" u="none" strike="noStrike">
                          <a:solidFill>
                            <a:srgbClr val="000000"/>
                          </a:solidFill>
                          <a:effectLst/>
                          <a:latin typeface="等线" panose="02010600030101010101" pitchFamily="2" charset="-122"/>
                          <a:ea typeface="等线" panose="02010600030101010101" pitchFamily="2" charset="-122"/>
                        </a:rPr>
                        <a:t>(format: use keywords </a:t>
                      </a:r>
                      <a:r>
                        <a:rPr lang="en-US" sz="300" b="1" i="0" u="none" strike="noStrike">
                          <a:solidFill>
                            <a:srgbClr val="4472C4"/>
                          </a:solidFill>
                          <a:effectLst/>
                          <a:latin typeface="等线" panose="02010600030101010101" pitchFamily="2" charset="-122"/>
                          <a:ea typeface="等线" panose="02010600030101010101" pitchFamily="2" charset="-122"/>
                        </a:rPr>
                        <a:t>Given</a:t>
                      </a:r>
                      <a:r>
                        <a:rPr lang="en-US" sz="300" b="1" i="0" u="none" strike="noStrike">
                          <a:solidFill>
                            <a:srgbClr val="000000"/>
                          </a:solidFill>
                          <a:effectLst/>
                          <a:latin typeface="等线" panose="02010600030101010101" pitchFamily="2" charset="-122"/>
                          <a:ea typeface="等线" panose="02010600030101010101" pitchFamily="2" charset="-122"/>
                        </a:rPr>
                        <a:t>, </a:t>
                      </a:r>
                      <a:r>
                        <a:rPr lang="en-US" sz="300" b="1" i="0" u="none" strike="noStrike">
                          <a:solidFill>
                            <a:srgbClr val="FF0000"/>
                          </a:solidFill>
                          <a:effectLst/>
                          <a:latin typeface="等线" panose="02010600030101010101" pitchFamily="2" charset="-122"/>
                          <a:ea typeface="等线" panose="02010600030101010101" pitchFamily="2" charset="-122"/>
                        </a:rPr>
                        <a:t>When</a:t>
                      </a:r>
                      <a:r>
                        <a:rPr lang="en-US" sz="300" b="1" i="0" u="none" strike="noStrike">
                          <a:solidFill>
                            <a:srgbClr val="000000"/>
                          </a:solidFill>
                          <a:effectLst/>
                          <a:latin typeface="等线" panose="02010600030101010101" pitchFamily="2" charset="-122"/>
                          <a:ea typeface="等线" panose="02010600030101010101" pitchFamily="2" charset="-122"/>
                        </a:rPr>
                        <a:t>, </a:t>
                      </a:r>
                      <a:r>
                        <a:rPr lang="en-US" sz="300" b="1" i="0" u="none" strike="noStrike">
                          <a:solidFill>
                            <a:srgbClr val="70AD47"/>
                          </a:solidFill>
                          <a:effectLst/>
                          <a:latin typeface="等线" panose="02010600030101010101" pitchFamily="2" charset="-122"/>
                          <a:ea typeface="等线" panose="02010600030101010101" pitchFamily="2" charset="-122"/>
                        </a:rPr>
                        <a:t>Then</a:t>
                      </a:r>
                      <a:r>
                        <a:rPr lang="en-US" sz="300" b="1" i="0" u="none" strike="noStrike">
                          <a:solidFill>
                            <a:srgbClr val="000000"/>
                          </a:solidFill>
                          <a:effectLst/>
                          <a:latin typeface="等线" panose="02010600030101010101" pitchFamily="2" charset="-122"/>
                          <a:ea typeface="等线" panose="02010600030101010101" pitchFamily="2" charset="-122"/>
                        </a:rPr>
                        <a:t>)</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1" i="0" u="none" strike="noStrike" dirty="0">
                          <a:solidFill>
                            <a:srgbClr val="000000"/>
                          </a:solidFill>
                          <a:effectLst/>
                          <a:latin typeface="等线" panose="02010600030101010101" pitchFamily="2" charset="-122"/>
                          <a:ea typeface="等线" panose="02010600030101010101" pitchFamily="2" charset="-122"/>
                        </a:rPr>
                        <a:t>Status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1" i="0" u="none" strike="noStrike" dirty="0">
                          <a:solidFill>
                            <a:srgbClr val="000000"/>
                          </a:solidFill>
                          <a:effectLst/>
                          <a:latin typeface="等线" panose="02010600030101010101" pitchFamily="2" charset="-122"/>
                          <a:ea typeface="等线" panose="02010600030101010101" pitchFamily="2" charset="-122"/>
                        </a:rPr>
                        <a:t>Sprint</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129847297"/>
                  </a:ext>
                </a:extLst>
              </a:tr>
              <a:tr h="337204">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US 4</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have a variety of maps to choose from</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I can experience different terrains and battlefields.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Choosing a Map</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selects the map selection option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A list of available maps is displayed, and the player can select one to start the game on that map.</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2CC"/>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Done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altLang="zh-CN" sz="600" b="0" i="0" u="none" strike="noStrike">
                          <a:solidFill>
                            <a:srgbClr val="000000"/>
                          </a:solidFill>
                          <a:effectLst/>
                          <a:latin typeface="等线" panose="02010600030101010101" pitchFamily="2" charset="-122"/>
                          <a:ea typeface="等线" panose="02010600030101010101" pitchFamily="2" charset="-122"/>
                        </a:rPr>
                        <a:t>2</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8CBAD"/>
                    </a:solidFill>
                  </a:tcPr>
                </a:tc>
                <a:extLst>
                  <a:ext uri="{0D108BD9-81ED-4DB2-BD59-A6C34878D82A}">
                    <a16:rowId xmlns:a16="http://schemas.microsoft.com/office/drawing/2014/main" val="4017460304"/>
                  </a:ext>
                </a:extLst>
              </a:tr>
              <a:tr h="337204">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8</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have different language options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fit my language preferences.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Language Options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language selection option is available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player can select a language preference, and the game's language will be changed accordingly.</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2CC"/>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altLang="zh-CN" sz="600" b="0" i="0" u="none" strike="noStrike" dirty="0">
                          <a:solidFill>
                            <a:srgbClr val="000000"/>
                          </a:solidFill>
                          <a:effectLst/>
                          <a:latin typeface="等线" panose="02010600030101010101" pitchFamily="2" charset="-122"/>
                          <a:ea typeface="等线" panose="02010600030101010101" pitchFamily="2" charset="-122"/>
                        </a:rPr>
                        <a:t>2</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8CBAD"/>
                    </a:solidFill>
                  </a:tcPr>
                </a:tc>
                <a:extLst>
                  <a:ext uri="{0D108BD9-81ED-4DB2-BD59-A6C34878D82A}">
                    <a16:rowId xmlns:a16="http://schemas.microsoft.com/office/drawing/2014/main" val="2068279375"/>
                  </a:ext>
                </a:extLst>
              </a:tr>
              <a:tr h="243999">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9</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pause the game at any time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take a break or attend to other matters.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Pausing the Game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game is in progress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presses the pause button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game is paused, and the player can resume playing or exit the game.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2CC"/>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altLang="zh-CN" sz="600" b="0" i="0" u="none" strike="noStrike" dirty="0">
                          <a:solidFill>
                            <a:srgbClr val="000000"/>
                          </a:solidFill>
                          <a:effectLst/>
                          <a:latin typeface="等线" panose="02010600030101010101" pitchFamily="2" charset="-122"/>
                          <a:ea typeface="等线" panose="02010600030101010101" pitchFamily="2" charset="-122"/>
                        </a:rPr>
                        <a:t>2</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8CBAD"/>
                    </a:solidFill>
                  </a:tcPr>
                </a:tc>
                <a:extLst>
                  <a:ext uri="{0D108BD9-81ED-4DB2-BD59-A6C34878D82A}">
                    <a16:rowId xmlns:a16="http://schemas.microsoft.com/office/drawing/2014/main" val="1423168777"/>
                  </a:ext>
                </a:extLst>
              </a:tr>
              <a:tr h="289031">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10</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 on different difficulty levels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I can challenge myself and get different experiences.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Difficulty Levels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selects a difficulty level</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game's difficulty is changed, and the player experiences a different level of challenge.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2CC"/>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altLang="zh-CN" sz="600" b="0" i="0" u="none" strike="noStrike">
                          <a:solidFill>
                            <a:srgbClr val="000000"/>
                          </a:solidFill>
                          <a:effectLst/>
                          <a:latin typeface="等线" panose="02010600030101010101" pitchFamily="2" charset="-122"/>
                          <a:ea typeface="等线" panose="02010600030101010101" pitchFamily="2" charset="-122"/>
                        </a:rPr>
                        <a:t>2</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8CBAD"/>
                    </a:solidFill>
                  </a:tcPr>
                </a:tc>
                <a:extLst>
                  <a:ext uri="{0D108BD9-81ED-4DB2-BD59-A6C34878D82A}">
                    <a16:rowId xmlns:a16="http://schemas.microsoft.com/office/drawing/2014/main" val="1559063301"/>
                  </a:ext>
                </a:extLst>
              </a:tr>
              <a:tr h="243999">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11</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my shells to score differently when they hit enemy forces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affecting my strategy and scoring.</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Shell Scoring</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player's tank fires a shell</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shell hits an enemy tank</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player scores points. If the shell hits a friendly tank, the player loses points.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2CC"/>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altLang="zh-CN" sz="600" b="0" i="0" u="none" strike="noStrike" dirty="0">
                          <a:solidFill>
                            <a:srgbClr val="000000"/>
                          </a:solidFill>
                          <a:effectLst/>
                          <a:latin typeface="等线" panose="02010600030101010101" pitchFamily="2" charset="-122"/>
                          <a:ea typeface="等线" panose="02010600030101010101" pitchFamily="2" charset="-122"/>
                        </a:rPr>
                        <a:t>2</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8CBAD"/>
                    </a:solidFill>
                  </a:tcPr>
                </a:tc>
                <a:extLst>
                  <a:ext uri="{0D108BD9-81ED-4DB2-BD59-A6C34878D82A}">
                    <a16:rowId xmlns:a16="http://schemas.microsoft.com/office/drawing/2014/main" val="785009377"/>
                  </a:ext>
                </a:extLst>
              </a:tr>
              <a:tr h="337204">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13</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customize my game's graphics, such as resolution and quality</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I can get the best game experience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Graphics Customization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graphics customization option is available</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player can adjust the game's graphics settings, such as resolution and quality.</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2CC"/>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Not Done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altLang="zh-CN" sz="600" b="0" i="0" u="none" strike="noStrike" dirty="0">
                          <a:solidFill>
                            <a:srgbClr val="000000"/>
                          </a:solidFill>
                          <a:effectLst/>
                          <a:latin typeface="等线" panose="02010600030101010101" pitchFamily="2" charset="-122"/>
                          <a:ea typeface="等线" panose="02010600030101010101" pitchFamily="2" charset="-122"/>
                        </a:rPr>
                        <a:t>2</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8CBAD"/>
                    </a:solidFill>
                  </a:tcPr>
                </a:tc>
                <a:extLst>
                  <a:ext uri="{0D108BD9-81ED-4DB2-BD59-A6C34878D82A}">
                    <a16:rowId xmlns:a16="http://schemas.microsoft.com/office/drawing/2014/main" val="329115551"/>
                  </a:ext>
                </a:extLst>
              </a:tr>
              <a:tr h="243999">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14</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collect power-ups such as health boosts, speed boosts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I can increase my chances of survival and progress through the game.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Power-Ups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 is on the game screen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collects a power-up</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player's tank gains a benefit, such as increased health or speed.</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2CC"/>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altLang="zh-CN" sz="600" b="0" i="0" u="none" strike="noStrike" dirty="0">
                          <a:solidFill>
                            <a:srgbClr val="000000"/>
                          </a:solidFill>
                          <a:effectLst/>
                          <a:latin typeface="等线" panose="02010600030101010101" pitchFamily="2" charset="-122"/>
                          <a:ea typeface="等线" panose="02010600030101010101" pitchFamily="2" charset="-122"/>
                        </a:rPr>
                        <a:t>2</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8CBAD"/>
                    </a:solidFill>
                  </a:tcPr>
                </a:tc>
                <a:extLst>
                  <a:ext uri="{0D108BD9-81ED-4DB2-BD59-A6C34878D82A}">
                    <a16:rowId xmlns:a16="http://schemas.microsoft.com/office/drawing/2014/main" val="1410431971"/>
                  </a:ext>
                </a:extLst>
              </a:tr>
              <a:tr h="292266">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16</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be able to hide behind obstacles such as walls and rocks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I can avoid enemy fire and ambush them.</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Obstacle Hiding</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player's tank is near an obstacle, such as a wall or rock</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player presses the hide button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tank moves behind the obstacle and is hidden from enemy fire.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2CC"/>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altLang="zh-CN" sz="600" b="0" i="0" u="none" strike="noStrike" dirty="0">
                          <a:solidFill>
                            <a:srgbClr val="000000"/>
                          </a:solidFill>
                          <a:effectLst/>
                          <a:latin typeface="等线" panose="02010600030101010101" pitchFamily="2" charset="-122"/>
                          <a:ea typeface="等线" panose="02010600030101010101" pitchFamily="2" charset="-122"/>
                        </a:rPr>
                        <a:t>2</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8CBAD"/>
                    </a:solidFill>
                  </a:tcPr>
                </a:tc>
                <a:extLst>
                  <a:ext uri="{0D108BD9-81ED-4DB2-BD59-A6C34878D82A}">
                    <a16:rowId xmlns:a16="http://schemas.microsoft.com/office/drawing/2014/main" val="3026679662"/>
                  </a:ext>
                </a:extLst>
              </a:tr>
              <a:tr h="433547">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17</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be able to customize my tank's appearance with different skins and colors</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I can personalize my gameplay experience.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Tank Skin Customization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user is on the main menu</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user selects the "customize tank" option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system displays the customization options, including skins and colors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user can select a skin and color</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system applies the selected skin and color to the tank</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2CC"/>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altLang="zh-CN" sz="600" b="0" i="0" u="none" strike="noStrike" dirty="0">
                          <a:solidFill>
                            <a:srgbClr val="000000"/>
                          </a:solidFill>
                          <a:effectLst/>
                          <a:latin typeface="等线" panose="02010600030101010101" pitchFamily="2" charset="-122"/>
                          <a:ea typeface="等线" panose="02010600030101010101" pitchFamily="2" charset="-122"/>
                        </a:rPr>
                        <a:t>2</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8CBAD"/>
                    </a:solidFill>
                  </a:tcPr>
                </a:tc>
                <a:extLst>
                  <a:ext uri="{0D108BD9-81ED-4DB2-BD59-A6C34878D82A}">
                    <a16:rowId xmlns:a16="http://schemas.microsoft.com/office/drawing/2014/main" val="3437254840"/>
                  </a:ext>
                </a:extLst>
              </a:tr>
              <a:tr h="578063">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US 18</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have access to different types of tanks with different stats, such as speed, health, and firepower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I can choose the one that suits my playstyle the best</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Access to Different Types of Tanks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Scenario: Tank Selection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user is on the main menu</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user selects the "choose tank" option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system displays the tank options, including their stats such as speed, health, and firepower</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user can select a tank that suits their playstyle the best</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system applies the selected tank and its stats to the gameplay</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2CC"/>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altLang="zh-CN" sz="600" b="0" i="0" u="none" strike="noStrike" dirty="0">
                          <a:solidFill>
                            <a:srgbClr val="000000"/>
                          </a:solidFill>
                          <a:effectLst/>
                          <a:latin typeface="等线" panose="02010600030101010101" pitchFamily="2" charset="-122"/>
                          <a:ea typeface="等线" panose="02010600030101010101" pitchFamily="2" charset="-122"/>
                        </a:rPr>
                        <a:t>2</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8CBAD"/>
                    </a:solidFill>
                  </a:tcPr>
                </a:tc>
                <a:extLst>
                  <a:ext uri="{0D108BD9-81ED-4DB2-BD59-A6C34878D82A}">
                    <a16:rowId xmlns:a16="http://schemas.microsoft.com/office/drawing/2014/main" val="3579601746"/>
                  </a:ext>
                </a:extLst>
              </a:tr>
              <a:tr h="529890">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US 20</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ED7D31"/>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Player/ Customer</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have access to different sound effects for different actions, such as firing a cannon or collecting a power-up</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dirty="0">
                          <a:solidFill>
                            <a:srgbClr val="000000"/>
                          </a:solidFill>
                          <a:effectLst/>
                          <a:latin typeface="等线" panose="02010600030101010101" pitchFamily="2" charset="-122"/>
                          <a:ea typeface="等线" panose="02010600030101010101" pitchFamily="2" charset="-122"/>
                        </a:rPr>
                        <a:t>enrich my game experience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D0CECE"/>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300" b="0" i="0" u="none" strike="noStrike">
                          <a:solidFill>
                            <a:srgbClr val="000000"/>
                          </a:solidFill>
                          <a:effectLst/>
                          <a:latin typeface="等线" panose="02010600030101010101" pitchFamily="2" charset="-122"/>
                          <a:ea typeface="等线" panose="02010600030101010101" pitchFamily="2" charset="-122"/>
                        </a:rPr>
                        <a:t>Scenario: Sound Effect Customization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Given: The user is on the main menu</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When: The user selects the "sound options" option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Then: The system displays the sound options, including different sound effects for different actions</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user can select a sound effect for each action</a:t>
                      </a:r>
                      <a:br>
                        <a:rPr lang="en-US" sz="300" b="0" i="0" u="none" strike="noStrike">
                          <a:solidFill>
                            <a:srgbClr val="000000"/>
                          </a:solidFill>
                          <a:effectLst/>
                          <a:latin typeface="等线" panose="02010600030101010101" pitchFamily="2" charset="-122"/>
                          <a:ea typeface="等线" panose="02010600030101010101" pitchFamily="2" charset="-122"/>
                        </a:rPr>
                      </a:br>
                      <a:r>
                        <a:rPr lang="en-US" sz="300" b="0" i="0" u="none" strike="noStrike">
                          <a:solidFill>
                            <a:srgbClr val="000000"/>
                          </a:solidFill>
                          <a:effectLst/>
                          <a:latin typeface="等线" panose="02010600030101010101" pitchFamily="2" charset="-122"/>
                          <a:ea typeface="等线" panose="02010600030101010101" pitchFamily="2" charset="-122"/>
                        </a:rPr>
                        <a:t>And: The system applies the selected sound effects to the gameplay</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FF2CC"/>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sz="600" b="0" i="0" u="none" strike="noStrike">
                          <a:solidFill>
                            <a:srgbClr val="000000"/>
                          </a:solidFill>
                          <a:effectLst/>
                          <a:latin typeface="等线" panose="02010600030101010101" pitchFamily="2" charset="-122"/>
                          <a:ea typeface="等线" panose="02010600030101010101" pitchFamily="2" charset="-122"/>
                        </a:rPr>
                        <a:t>Done</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等线" panose="020F0502020204030204"/>
                          <a:sym typeface="Arial"/>
                        </a:defRPr>
                      </a:lvl9pPr>
                    </a:lstStyle>
                    <a:p>
                      <a:pPr algn="ctr" fontAlgn="ctr"/>
                      <a:r>
                        <a:rPr lang="en-US" altLang="zh-CN" sz="600" b="0" i="0" u="none" strike="noStrike" dirty="0">
                          <a:solidFill>
                            <a:srgbClr val="000000"/>
                          </a:solidFill>
                          <a:effectLst/>
                          <a:latin typeface="等线" panose="02010600030101010101" pitchFamily="2" charset="-122"/>
                          <a:ea typeface="等线" panose="02010600030101010101" pitchFamily="2" charset="-122"/>
                        </a:rPr>
                        <a:t>2</a:t>
                      </a:r>
                    </a:p>
                  </a:txBody>
                  <a:tcPr marL="2527" marR="2527" marT="252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F8CBAD"/>
                    </a:solidFill>
                  </a:tcPr>
                </a:tc>
                <a:extLst>
                  <a:ext uri="{0D108BD9-81ED-4DB2-BD59-A6C34878D82A}">
                    <a16:rowId xmlns:a16="http://schemas.microsoft.com/office/drawing/2014/main" val="2005370119"/>
                  </a:ext>
                </a:extLst>
              </a:tr>
            </a:tbl>
          </a:graphicData>
        </a:graphic>
      </p:graphicFrame>
    </p:spTree>
    <p:extLst>
      <p:ext uri="{BB962C8B-B14F-4D97-AF65-F5344CB8AC3E}">
        <p14:creationId xmlns:p14="http://schemas.microsoft.com/office/powerpoint/2010/main" val="16887034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11" name="Google Shape;871;p53">
            <a:extLst>
              <a:ext uri="{FF2B5EF4-FFF2-40B4-BE49-F238E27FC236}">
                <a16:creationId xmlns:a16="http://schemas.microsoft.com/office/drawing/2014/main" id="{5A146EA6-2063-0E14-69C1-30881FD21991}"/>
              </a:ext>
            </a:extLst>
          </p:cNvPr>
          <p:cNvSpPr txBox="1">
            <a:spLocks/>
          </p:cNvSpPr>
          <p:nvPr/>
        </p:nvSpPr>
        <p:spPr>
          <a:xfrm>
            <a:off x="447040" y="308035"/>
            <a:ext cx="8249920" cy="768925"/>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dirty="0"/>
              <a:t>Sprint 2 Backlog – Test Cases</a:t>
            </a:r>
          </a:p>
        </p:txBody>
      </p:sp>
      <p:graphicFrame>
        <p:nvGraphicFramePr>
          <p:cNvPr id="2" name="表格 1">
            <a:extLst>
              <a:ext uri="{FF2B5EF4-FFF2-40B4-BE49-F238E27FC236}">
                <a16:creationId xmlns:a16="http://schemas.microsoft.com/office/drawing/2014/main" id="{5315EA91-1B69-1A7A-024E-23AF3B046FE9}"/>
              </a:ext>
            </a:extLst>
          </p:cNvPr>
          <p:cNvGraphicFramePr>
            <a:graphicFrameLocks noGrp="1"/>
          </p:cNvGraphicFramePr>
          <p:nvPr>
            <p:extLst>
              <p:ext uri="{D42A27DB-BD31-4B8C-83A1-F6EECF244321}">
                <p14:modId xmlns:p14="http://schemas.microsoft.com/office/powerpoint/2010/main" val="2917716300"/>
              </p:ext>
            </p:extLst>
          </p:nvPr>
        </p:nvGraphicFramePr>
        <p:xfrm>
          <a:off x="311150" y="1640541"/>
          <a:ext cx="8521701" cy="2494431"/>
        </p:xfrm>
        <a:graphic>
          <a:graphicData uri="http://schemas.openxmlformats.org/drawingml/2006/table">
            <a:tbl>
              <a:tblPr/>
              <a:tblGrid>
                <a:gridCol w="341010">
                  <a:extLst>
                    <a:ext uri="{9D8B030D-6E8A-4147-A177-3AD203B41FA5}">
                      <a16:colId xmlns:a16="http://schemas.microsoft.com/office/drawing/2014/main" val="1704724685"/>
                    </a:ext>
                  </a:extLst>
                </a:gridCol>
                <a:gridCol w="962643">
                  <a:extLst>
                    <a:ext uri="{9D8B030D-6E8A-4147-A177-3AD203B41FA5}">
                      <a16:colId xmlns:a16="http://schemas.microsoft.com/office/drawing/2014/main" val="666419828"/>
                    </a:ext>
                  </a:extLst>
                </a:gridCol>
                <a:gridCol w="2150258">
                  <a:extLst>
                    <a:ext uri="{9D8B030D-6E8A-4147-A177-3AD203B41FA5}">
                      <a16:colId xmlns:a16="http://schemas.microsoft.com/office/drawing/2014/main" val="2506055399"/>
                    </a:ext>
                  </a:extLst>
                </a:gridCol>
                <a:gridCol w="1676633">
                  <a:extLst>
                    <a:ext uri="{9D8B030D-6E8A-4147-A177-3AD203B41FA5}">
                      <a16:colId xmlns:a16="http://schemas.microsoft.com/office/drawing/2014/main" val="2382128133"/>
                    </a:ext>
                  </a:extLst>
                </a:gridCol>
                <a:gridCol w="2107632">
                  <a:extLst>
                    <a:ext uri="{9D8B030D-6E8A-4147-A177-3AD203B41FA5}">
                      <a16:colId xmlns:a16="http://schemas.microsoft.com/office/drawing/2014/main" val="807720162"/>
                    </a:ext>
                  </a:extLst>
                </a:gridCol>
                <a:gridCol w="516252">
                  <a:extLst>
                    <a:ext uri="{9D8B030D-6E8A-4147-A177-3AD203B41FA5}">
                      <a16:colId xmlns:a16="http://schemas.microsoft.com/office/drawing/2014/main" val="599839571"/>
                    </a:ext>
                  </a:extLst>
                </a:gridCol>
                <a:gridCol w="767273">
                  <a:extLst>
                    <a:ext uri="{9D8B030D-6E8A-4147-A177-3AD203B41FA5}">
                      <a16:colId xmlns:a16="http://schemas.microsoft.com/office/drawing/2014/main" val="1276467968"/>
                    </a:ext>
                  </a:extLst>
                </a:gridCol>
              </a:tblGrid>
              <a:tr h="253015">
                <a:tc gridSpan="7">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Test Cases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823431"/>
                  </a:ext>
                </a:extLst>
              </a:tr>
              <a:tr h="470311">
                <a:tc>
                  <a:txBody>
                    <a:bodyPr/>
                    <a:lstStyle/>
                    <a:p>
                      <a:pPr algn="ctr" fontAlgn="ctr"/>
                      <a:r>
                        <a:rPr lang="en-US" sz="700" b="1" i="0" u="none" strike="noStrike">
                          <a:solidFill>
                            <a:srgbClr val="000000"/>
                          </a:solidFill>
                          <a:effectLst/>
                          <a:latin typeface="等线" panose="02010600030101010101" pitchFamily="2" charset="-122"/>
                          <a:ea typeface="等线" panose="02010600030101010101" pitchFamily="2" charset="-122"/>
                        </a:rPr>
                        <a:t>User Story ID</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sz="700" b="1" i="0" u="none" strike="noStrike">
                          <a:solidFill>
                            <a:srgbClr val="000000"/>
                          </a:solidFill>
                          <a:effectLst/>
                          <a:latin typeface="等线" panose="02010600030101010101" pitchFamily="2" charset="-122"/>
                          <a:ea typeface="等线" panose="02010600030101010101" pitchFamily="2" charset="-122"/>
                        </a:rPr>
                        <a:t>Test Description</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sz="700" b="1" i="0" u="none" strike="noStrike">
                          <a:solidFill>
                            <a:srgbClr val="000000"/>
                          </a:solidFill>
                          <a:effectLst/>
                          <a:latin typeface="等线" panose="02010600030101010101" pitchFamily="2" charset="-122"/>
                          <a:ea typeface="等线" panose="02010600030101010101" pitchFamily="2" charset="-122"/>
                        </a:rPr>
                        <a:t>Assumptions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AD47"/>
                    </a:solidFill>
                  </a:tcPr>
                </a:tc>
                <a:tc>
                  <a:txBody>
                    <a:bodyPr/>
                    <a:lstStyle/>
                    <a:p>
                      <a:pPr algn="ctr" fontAlgn="ctr"/>
                      <a:r>
                        <a:rPr lang="en-US" sz="700" b="1" i="0" u="none" strike="noStrike">
                          <a:solidFill>
                            <a:srgbClr val="000000"/>
                          </a:solidFill>
                          <a:effectLst/>
                          <a:latin typeface="等线" panose="02010600030101010101" pitchFamily="2" charset="-122"/>
                          <a:ea typeface="等线" panose="02010600030101010101" pitchFamily="2" charset="-122"/>
                        </a:rPr>
                        <a:t>Action</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ctr"/>
                      <a:r>
                        <a:rPr lang="en-US" sz="700" b="1" i="0" u="none" strike="noStrike">
                          <a:solidFill>
                            <a:srgbClr val="000000"/>
                          </a:solidFill>
                          <a:effectLst/>
                          <a:latin typeface="等线" panose="02010600030101010101" pitchFamily="2" charset="-122"/>
                          <a:ea typeface="等线" panose="02010600030101010101" pitchFamily="2" charset="-122"/>
                        </a:rPr>
                        <a:t>Actual Output</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ctr" fontAlgn="ctr"/>
                      <a:r>
                        <a:rPr lang="en-US" sz="700" b="1" i="0" u="none" strike="noStrike">
                          <a:solidFill>
                            <a:srgbClr val="000000"/>
                          </a:solidFill>
                          <a:effectLst/>
                          <a:latin typeface="Calibri" panose="020F0502020204030204" pitchFamily="34" charset="0"/>
                          <a:ea typeface="等线" panose="02010600030101010101" pitchFamily="2" charset="-122"/>
                        </a:rPr>
                        <a:t>Test Result</a:t>
                      </a:r>
                      <a:br>
                        <a:rPr lang="en-US" sz="700" b="1" i="0" u="none" strike="noStrike">
                          <a:solidFill>
                            <a:srgbClr val="000000"/>
                          </a:solidFill>
                          <a:effectLst/>
                          <a:latin typeface="Calibri" panose="020F0502020204030204" pitchFamily="34" charset="0"/>
                          <a:ea typeface="等线" panose="02010600030101010101" pitchFamily="2" charset="-122"/>
                        </a:rPr>
                      </a:br>
                      <a:r>
                        <a:rPr lang="en-US" sz="700" b="1" i="0" u="none" strike="noStrike">
                          <a:solidFill>
                            <a:srgbClr val="000000"/>
                          </a:solidFill>
                          <a:effectLst/>
                          <a:latin typeface="Calibri" panose="020F0502020204030204" pitchFamily="34" charset="0"/>
                          <a:ea typeface="等线" panose="02010600030101010101" pitchFamily="2" charset="-122"/>
                        </a:rPr>
                        <a:t>(</a:t>
                      </a:r>
                      <a:r>
                        <a:rPr lang="en-US" sz="700" b="1" i="0" u="none" strike="noStrike">
                          <a:solidFill>
                            <a:srgbClr val="34A853"/>
                          </a:solidFill>
                          <a:effectLst/>
                          <a:latin typeface="Calibri" panose="020F0502020204030204" pitchFamily="34" charset="0"/>
                          <a:ea typeface="等线" panose="02010600030101010101" pitchFamily="2" charset="-122"/>
                        </a:rPr>
                        <a:t>Pass</a:t>
                      </a:r>
                      <a:r>
                        <a:rPr lang="en-US" sz="700" b="1" i="0" u="none" strike="noStrike">
                          <a:solidFill>
                            <a:srgbClr val="000000"/>
                          </a:solidFill>
                          <a:effectLst/>
                          <a:latin typeface="Calibri" panose="020F0502020204030204" pitchFamily="34" charset="0"/>
                          <a:ea typeface="等线" panose="02010600030101010101" pitchFamily="2" charset="-122"/>
                        </a:rPr>
                        <a:t>/</a:t>
                      </a:r>
                      <a:r>
                        <a:rPr lang="en-US" sz="700" b="1" i="0" u="none" strike="noStrike">
                          <a:solidFill>
                            <a:srgbClr val="FF0000"/>
                          </a:solidFill>
                          <a:effectLst/>
                          <a:latin typeface="Calibri" panose="020F0502020204030204" pitchFamily="34" charset="0"/>
                          <a:ea typeface="等线" panose="02010600030101010101" pitchFamily="2" charset="-122"/>
                        </a:rPr>
                        <a:t>Failed</a:t>
                      </a:r>
                      <a:r>
                        <a:rPr lang="en-US" sz="700" b="1" i="0" u="none" strike="noStrike">
                          <a:solidFill>
                            <a:srgbClr val="000000"/>
                          </a:solidFill>
                          <a:effectLst/>
                          <a:latin typeface="Calibri" panose="020F0502020204030204" pitchFamily="34" charset="0"/>
                          <a:ea typeface="等线" panose="02010600030101010101" pitchFamily="2" charset="-122"/>
                        </a:rPr>
                        <a:t>)</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Comments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50723494"/>
                  </a:ext>
                </a:extLst>
              </a:tr>
              <a:tr h="253015">
                <a:tc>
                  <a:txBody>
                    <a:bodyPr/>
                    <a:lstStyle/>
                    <a:p>
                      <a:pPr algn="ctr" fontAlgn="ctr"/>
                      <a:r>
                        <a:rPr lang="en-US" altLang="zh-CN" sz="700" b="0" i="0" u="none" strike="noStrike">
                          <a:solidFill>
                            <a:srgbClr val="000000"/>
                          </a:solidFill>
                          <a:effectLst/>
                          <a:latin typeface="等线" panose="02010600030101010101" pitchFamily="2" charset="-122"/>
                          <a:ea typeface="等线" panose="02010600030101010101" pitchFamily="2" charset="-122"/>
                        </a:rPr>
                        <a:t>4</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Have different maps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 player can type in the map number to choose a map</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Type in the map number</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Different maps occurs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70AD47"/>
                          </a:solidFill>
                          <a:effectLst/>
                          <a:latin typeface="等线" panose="02010600030101010101" pitchFamily="2" charset="-122"/>
                          <a:ea typeface="等线" panose="02010600030101010101" pitchFamily="2" charset="-122"/>
                        </a:rPr>
                        <a:t>Pass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700" b="0" i="0" u="none" strike="noStrike">
                          <a:solidFill>
                            <a:srgbClr val="000000"/>
                          </a:solidFill>
                          <a:effectLst/>
                          <a:latin typeface="等线" panose="02010600030101010101" pitchFamily="2" charset="-122"/>
                          <a:ea typeface="等线" panose="02010600030101010101" pitchFamily="2" charset="-122"/>
                        </a:rPr>
                        <a:t>　</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23872810"/>
                  </a:ext>
                </a:extLst>
              </a:tr>
              <a:tr h="253015">
                <a:tc>
                  <a:txBody>
                    <a:bodyPr/>
                    <a:lstStyle/>
                    <a:p>
                      <a:pPr algn="ctr" fontAlgn="ctr"/>
                      <a:r>
                        <a:rPr lang="en-US" altLang="zh-CN" sz="700" b="0" i="0" u="none" strike="noStrike">
                          <a:solidFill>
                            <a:srgbClr val="000000"/>
                          </a:solidFill>
                          <a:effectLst/>
                          <a:latin typeface="等线" panose="02010600030101010101" pitchFamily="2" charset="-122"/>
                          <a:ea typeface="等线" panose="02010600030101010101" pitchFamily="2" charset="-122"/>
                        </a:rPr>
                        <a:t>14</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Power Up Tools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 player can pick up power-ups to level up, high speed, etc.</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Collect power-ups when running the game</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 power-ups did not occurs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FF0000"/>
                          </a:solidFill>
                          <a:effectLst/>
                          <a:latin typeface="等线" panose="02010600030101010101" pitchFamily="2" charset="-122"/>
                          <a:ea typeface="等线" panose="02010600030101010101" pitchFamily="2" charset="-122"/>
                        </a:rPr>
                        <a:t>Failed</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700" b="0" i="0" u="none" strike="noStrike">
                          <a:solidFill>
                            <a:srgbClr val="000000"/>
                          </a:solidFill>
                          <a:effectLst/>
                          <a:latin typeface="等线" panose="02010600030101010101" pitchFamily="2" charset="-122"/>
                          <a:ea typeface="等线" panose="02010600030101010101" pitchFamily="2" charset="-122"/>
                        </a:rPr>
                        <a:t>　</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2619195"/>
                  </a:ext>
                </a:extLst>
              </a:tr>
              <a:tr h="253015">
                <a:tc>
                  <a:txBody>
                    <a:bodyPr/>
                    <a:lstStyle/>
                    <a:p>
                      <a:pPr algn="ctr" fontAlgn="ctr"/>
                      <a:r>
                        <a:rPr lang="en-US" altLang="zh-CN" sz="700" b="0" i="0" u="none" strike="noStrike">
                          <a:solidFill>
                            <a:srgbClr val="000000"/>
                          </a:solidFill>
                          <a:effectLst/>
                          <a:latin typeface="等线" panose="02010600030101010101" pitchFamily="2" charset="-122"/>
                          <a:ea typeface="等线" panose="02010600030101010101" pitchFamily="2" charset="-122"/>
                        </a:rPr>
                        <a:t>14</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Power Up Tools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 player can pick up power-ups to level up, high speed, etc.</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Collect power-ups when running the game</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 power-ups occurs in the war so that the player cannot pick it up</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FF0000"/>
                          </a:solidFill>
                          <a:effectLst/>
                          <a:latin typeface="等线" panose="02010600030101010101" pitchFamily="2" charset="-122"/>
                          <a:ea typeface="等线" panose="02010600030101010101" pitchFamily="2" charset="-122"/>
                        </a:rPr>
                        <a:t>Failed</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700" b="0" i="0" u="none" strike="noStrike">
                          <a:solidFill>
                            <a:srgbClr val="000000"/>
                          </a:solidFill>
                          <a:effectLst/>
                          <a:latin typeface="等线" panose="02010600030101010101" pitchFamily="2" charset="-122"/>
                          <a:ea typeface="等线" panose="02010600030101010101" pitchFamily="2" charset="-122"/>
                        </a:rPr>
                        <a:t>　</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47846590"/>
                  </a:ext>
                </a:extLst>
              </a:tr>
              <a:tr h="253015">
                <a:tc>
                  <a:txBody>
                    <a:bodyPr/>
                    <a:lstStyle/>
                    <a:p>
                      <a:pPr algn="ctr" fontAlgn="ctr"/>
                      <a:r>
                        <a:rPr lang="en-US" altLang="zh-CN" sz="700" b="0" i="0" u="none" strike="noStrike">
                          <a:solidFill>
                            <a:srgbClr val="000000"/>
                          </a:solidFill>
                          <a:effectLst/>
                          <a:latin typeface="等线" panose="02010600030101010101" pitchFamily="2" charset="-122"/>
                          <a:ea typeface="等线" panose="02010600030101010101" pitchFamily="2" charset="-122"/>
                        </a:rPr>
                        <a:t>14</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Power Up Tools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 player can pick up power-ups to level up, high speed, etc.</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Collect power-ups when running the game</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 power-ups successfully occurs in the map, also not occurs in the wall</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70AD47"/>
                          </a:solidFill>
                          <a:effectLst/>
                          <a:latin typeface="等线" panose="02010600030101010101" pitchFamily="2" charset="-122"/>
                          <a:ea typeface="等线" panose="02010600030101010101" pitchFamily="2" charset="-122"/>
                        </a:rPr>
                        <a:t>Pass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700" b="0" i="0" u="none" strike="noStrike">
                          <a:solidFill>
                            <a:srgbClr val="000000"/>
                          </a:solidFill>
                          <a:effectLst/>
                          <a:latin typeface="等线" panose="02010600030101010101" pitchFamily="2" charset="-122"/>
                          <a:ea typeface="等线" panose="02010600030101010101" pitchFamily="2" charset="-122"/>
                        </a:rPr>
                        <a:t>　</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7542585"/>
                  </a:ext>
                </a:extLst>
              </a:tr>
              <a:tr h="253015">
                <a:tc>
                  <a:txBody>
                    <a:bodyPr/>
                    <a:lstStyle/>
                    <a:p>
                      <a:pPr algn="ctr" fontAlgn="ctr"/>
                      <a:r>
                        <a:rPr lang="en-US" altLang="zh-CN" sz="700" b="0" i="0" u="none" strike="noStrike">
                          <a:solidFill>
                            <a:srgbClr val="000000"/>
                          </a:solidFill>
                          <a:effectLst/>
                          <a:latin typeface="等线" panose="02010600030101010101" pitchFamily="2" charset="-122"/>
                          <a:ea typeface="等线" panose="02010600030101010101" pitchFamily="2" charset="-122"/>
                        </a:rPr>
                        <a:t>20</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Sound</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There are sound effects when tanks fire and when bullets hit enemies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Control player's tank to fire and hit an enemy tank</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Tank successfully fire the cannon but there is no sound when firing</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FF0000"/>
                          </a:solidFill>
                          <a:effectLst/>
                          <a:latin typeface="等线" panose="02010600030101010101" pitchFamily="2" charset="-122"/>
                          <a:ea typeface="等线" panose="02010600030101010101" pitchFamily="2" charset="-122"/>
                        </a:rPr>
                        <a:t>Failed</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700" b="0" i="0" u="none" strike="noStrike">
                          <a:solidFill>
                            <a:srgbClr val="000000"/>
                          </a:solidFill>
                          <a:effectLst/>
                          <a:latin typeface="等线" panose="02010600030101010101" pitchFamily="2" charset="-122"/>
                          <a:ea typeface="等线" panose="02010600030101010101" pitchFamily="2" charset="-122"/>
                        </a:rPr>
                        <a:t>　</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2035665"/>
                  </a:ext>
                </a:extLst>
              </a:tr>
              <a:tr h="253015">
                <a:tc>
                  <a:txBody>
                    <a:bodyPr/>
                    <a:lstStyle/>
                    <a:p>
                      <a:pPr algn="ctr" fontAlgn="ctr"/>
                      <a:r>
                        <a:rPr lang="en-US" altLang="zh-CN" sz="700" b="0" i="0" u="none" strike="noStrike">
                          <a:solidFill>
                            <a:srgbClr val="000000"/>
                          </a:solidFill>
                          <a:effectLst/>
                          <a:latin typeface="等线" panose="02010600030101010101" pitchFamily="2" charset="-122"/>
                          <a:ea typeface="等线" panose="02010600030101010101" pitchFamily="2" charset="-122"/>
                        </a:rPr>
                        <a:t>20</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Sound</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There are sound effects when tanks fire and when bullets hit enemies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Control player's tank to fire and hit an enemy tank</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There is sound effect when firing, but not hitting an enemy</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FF0000"/>
                          </a:solidFill>
                          <a:effectLst/>
                          <a:latin typeface="等线" panose="02010600030101010101" pitchFamily="2" charset="-122"/>
                          <a:ea typeface="等线" panose="02010600030101010101" pitchFamily="2" charset="-122"/>
                        </a:rPr>
                        <a:t>Failed</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700" b="0" i="0" u="none" strike="noStrike">
                          <a:solidFill>
                            <a:srgbClr val="000000"/>
                          </a:solidFill>
                          <a:effectLst/>
                          <a:latin typeface="等线" panose="02010600030101010101" pitchFamily="2" charset="-122"/>
                          <a:ea typeface="等线" panose="02010600030101010101" pitchFamily="2" charset="-122"/>
                        </a:rPr>
                        <a:t>　</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97206398"/>
                  </a:ext>
                </a:extLst>
              </a:tr>
              <a:tr h="253015">
                <a:tc>
                  <a:txBody>
                    <a:bodyPr/>
                    <a:lstStyle/>
                    <a:p>
                      <a:pPr algn="ctr" fontAlgn="ctr"/>
                      <a:r>
                        <a:rPr lang="en-US" altLang="zh-CN" sz="700" b="0" i="0" u="none" strike="noStrike">
                          <a:solidFill>
                            <a:srgbClr val="000000"/>
                          </a:solidFill>
                          <a:effectLst/>
                          <a:latin typeface="等线" panose="02010600030101010101" pitchFamily="2" charset="-122"/>
                          <a:ea typeface="等线" panose="02010600030101010101" pitchFamily="2" charset="-122"/>
                        </a:rPr>
                        <a:t>20</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Sound</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There are sound effects when tanks fire and when bullets hit enemies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Control player's tank to fire and hit an enemy tank</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等线" panose="02010600030101010101" pitchFamily="2" charset="-122"/>
                          <a:ea typeface="等线" panose="02010600030101010101" pitchFamily="2" charset="-122"/>
                        </a:rPr>
                        <a:t>The sound effects successfully occured when tanks fire and when bullets hit enemies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70AD47"/>
                          </a:solidFill>
                          <a:effectLst/>
                          <a:latin typeface="等线" panose="02010600030101010101" pitchFamily="2" charset="-122"/>
                          <a:ea typeface="等线" panose="02010600030101010101" pitchFamily="2" charset="-122"/>
                        </a:rPr>
                        <a:t>Pass</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700" b="0" i="0" u="none" strike="noStrike" dirty="0">
                          <a:solidFill>
                            <a:srgbClr val="000000"/>
                          </a:solidFill>
                          <a:effectLst/>
                          <a:latin typeface="等线" panose="02010600030101010101" pitchFamily="2" charset="-122"/>
                          <a:ea typeface="等线" panose="02010600030101010101" pitchFamily="2" charset="-122"/>
                        </a:rPr>
                        <a:t>　</a:t>
                      </a:r>
                    </a:p>
                  </a:txBody>
                  <a:tcPr marL="3553" marR="3553" marT="355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41715585"/>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91"/>
        <p:cNvGrpSpPr/>
        <p:nvPr/>
      </p:nvGrpSpPr>
      <p:grpSpPr>
        <a:xfrm>
          <a:off x="0" y="0"/>
          <a:ext cx="0" cy="0"/>
          <a:chOff x="0" y="0"/>
          <a:chExt cx="0" cy="0"/>
        </a:xfrm>
      </p:grpSpPr>
      <p:sp>
        <p:nvSpPr>
          <p:cNvPr id="1092" name="Google Shape;1092;p59"/>
          <p:cNvSpPr txBox="1">
            <a:spLocks noGrp="1"/>
          </p:cNvSpPr>
          <p:nvPr>
            <p:ph type="title"/>
          </p:nvPr>
        </p:nvSpPr>
        <p:spPr>
          <a:xfrm>
            <a:off x="715100" y="1307100"/>
            <a:ext cx="4125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Metrics</a:t>
            </a:r>
            <a:endParaRPr dirty="0"/>
          </a:p>
        </p:txBody>
      </p:sp>
      <p:pic>
        <p:nvPicPr>
          <p:cNvPr id="1093" name="Google Shape;1093;p59"/>
          <p:cNvPicPr preferRelativeResize="0"/>
          <p:nvPr/>
        </p:nvPicPr>
        <p:blipFill rotWithShape="1">
          <a:blip r:embed="rId3">
            <a:alphaModFix/>
          </a:blip>
          <a:srcRect l="16902" t="6524" r="10083"/>
          <a:stretch/>
        </p:blipFill>
        <p:spPr>
          <a:xfrm>
            <a:off x="5049225" y="1094300"/>
            <a:ext cx="3463327" cy="2954901"/>
          </a:xfrm>
          <a:prstGeom prst="rect">
            <a:avLst/>
          </a:prstGeom>
          <a:noFill/>
          <a:ln>
            <a:noFill/>
          </a:ln>
        </p:spPr>
      </p:pic>
    </p:spTree>
    <p:extLst>
      <p:ext uri="{BB962C8B-B14F-4D97-AF65-F5344CB8AC3E}">
        <p14:creationId xmlns:p14="http://schemas.microsoft.com/office/powerpoint/2010/main" val="4263001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05"/>
        <p:cNvGrpSpPr/>
        <p:nvPr/>
      </p:nvGrpSpPr>
      <p:grpSpPr>
        <a:xfrm>
          <a:off x="0" y="0"/>
          <a:ext cx="0" cy="0"/>
          <a:chOff x="0" y="0"/>
          <a:chExt cx="0" cy="0"/>
        </a:xfrm>
      </p:grpSpPr>
      <p:sp>
        <p:nvSpPr>
          <p:cNvPr id="906" name="Google Shape;906;p5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 Team velocity - this sprint</a:t>
            </a:r>
            <a:endParaRPr dirty="0"/>
          </a:p>
        </p:txBody>
      </p:sp>
      <p:graphicFrame>
        <p:nvGraphicFramePr>
          <p:cNvPr id="4" name="图表 3">
            <a:extLst>
              <a:ext uri="{FF2B5EF4-FFF2-40B4-BE49-F238E27FC236}">
                <a16:creationId xmlns:a16="http://schemas.microsoft.com/office/drawing/2014/main" id="{DED90987-ADD8-4BD6-053C-FF8C323F4C32}"/>
              </a:ext>
            </a:extLst>
          </p:cNvPr>
          <p:cNvGraphicFramePr/>
          <p:nvPr>
            <p:extLst>
              <p:ext uri="{D42A27DB-BD31-4B8C-83A1-F6EECF244321}">
                <p14:modId xmlns:p14="http://schemas.microsoft.com/office/powerpoint/2010/main" val="2838404012"/>
              </p:ext>
            </p:extLst>
          </p:nvPr>
        </p:nvGraphicFramePr>
        <p:xfrm>
          <a:off x="1762760" y="1290320"/>
          <a:ext cx="5618480" cy="34081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05"/>
        <p:cNvGrpSpPr/>
        <p:nvPr/>
      </p:nvGrpSpPr>
      <p:grpSpPr>
        <a:xfrm>
          <a:off x="0" y="0"/>
          <a:ext cx="0" cy="0"/>
          <a:chOff x="0" y="0"/>
          <a:chExt cx="0" cy="0"/>
        </a:xfrm>
      </p:grpSpPr>
      <p:sp>
        <p:nvSpPr>
          <p:cNvPr id="906" name="Google Shape;906;p5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t>  Team's historical velocity (average)</a:t>
            </a:r>
            <a:endParaRPr sz="2800" dirty="0"/>
          </a:p>
        </p:txBody>
      </p:sp>
      <p:graphicFrame>
        <p:nvGraphicFramePr>
          <p:cNvPr id="2" name="图表 1">
            <a:extLst>
              <a:ext uri="{FF2B5EF4-FFF2-40B4-BE49-F238E27FC236}">
                <a16:creationId xmlns:a16="http://schemas.microsoft.com/office/drawing/2014/main" id="{DED90987-ADD8-4BD6-053C-FF8C323F4C32}"/>
              </a:ext>
            </a:extLst>
          </p:cNvPr>
          <p:cNvGraphicFramePr/>
          <p:nvPr>
            <p:extLst>
              <p:ext uri="{D42A27DB-BD31-4B8C-83A1-F6EECF244321}">
                <p14:modId xmlns:p14="http://schemas.microsoft.com/office/powerpoint/2010/main" val="4137516855"/>
              </p:ext>
            </p:extLst>
          </p:nvPr>
        </p:nvGraphicFramePr>
        <p:xfrm>
          <a:off x="463922" y="1311088"/>
          <a:ext cx="5310393" cy="321564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图表 2">
            <a:extLst>
              <a:ext uri="{FF2B5EF4-FFF2-40B4-BE49-F238E27FC236}">
                <a16:creationId xmlns:a16="http://schemas.microsoft.com/office/drawing/2014/main" id="{D28C8673-23B7-A67D-0E0E-28CF17109CF8}"/>
              </a:ext>
            </a:extLst>
          </p:cNvPr>
          <p:cNvGraphicFramePr/>
          <p:nvPr>
            <p:extLst>
              <p:ext uri="{D42A27DB-BD31-4B8C-83A1-F6EECF244321}">
                <p14:modId xmlns:p14="http://schemas.microsoft.com/office/powerpoint/2010/main" val="3827156452"/>
              </p:ext>
            </p:extLst>
          </p:nvPr>
        </p:nvGraphicFramePr>
        <p:xfrm>
          <a:off x="6091518" y="1236796"/>
          <a:ext cx="2332482" cy="2213506"/>
        </p:xfrm>
        <a:graphic>
          <a:graphicData uri="http://schemas.openxmlformats.org/drawingml/2006/chart">
            <c:chart xmlns:c="http://schemas.openxmlformats.org/drawingml/2006/chart" xmlns:r="http://schemas.openxmlformats.org/officeDocument/2006/relationships" r:id="rId4"/>
          </a:graphicData>
        </a:graphic>
      </p:graphicFrame>
      <mc:AlternateContent xmlns:mc="http://schemas.openxmlformats.org/markup-compatibility/2006" xmlns:a14="http://schemas.microsoft.com/office/drawing/2010/main">
        <mc:Choice Requires="a14">
          <p:sp>
            <p:nvSpPr>
              <p:cNvPr id="5" name="文本框 16">
                <a:extLst>
                  <a:ext uri="{FF2B5EF4-FFF2-40B4-BE49-F238E27FC236}">
                    <a16:creationId xmlns:a16="http://schemas.microsoft.com/office/drawing/2014/main" id="{29C7B435-1DD6-C730-515B-09511E9C348B}"/>
                  </a:ext>
                </a:extLst>
              </p:cNvPr>
              <p:cNvSpPr txBox="1"/>
              <p:nvPr/>
            </p:nvSpPr>
            <p:spPr>
              <a:xfrm>
                <a:off x="6196039" y="3669373"/>
                <a:ext cx="2123440" cy="701602"/>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14:m>
                  <m:oMath xmlns:m="http://schemas.openxmlformats.org/officeDocument/2006/math">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9</m:t>
                        </m:r>
                      </m:num>
                      <m:den>
                        <m:r>
                          <a:rPr lang="en-US" altLang="zh-CN" sz="2800" b="0" i="1" smtClean="0">
                            <a:latin typeface="Cambria Math" panose="02040503050406030204" pitchFamily="18" charset="0"/>
                          </a:rPr>
                          <m:t>11</m:t>
                        </m:r>
                      </m:den>
                    </m:f>
                  </m:oMath>
                </a14:m>
                <a:r>
                  <a:rPr lang="zh-CN" altLang="en-US" sz="2800" dirty="0"/>
                  <a:t> </a:t>
                </a:r>
                <a:r>
                  <a:rPr lang="en-US" altLang="zh-CN" sz="2400" dirty="0"/>
                  <a:t>= 0.818</a:t>
                </a:r>
                <a:endParaRPr lang="zh-CN" altLang="en-US" sz="2400" dirty="0"/>
              </a:p>
            </p:txBody>
          </p:sp>
        </mc:Choice>
        <mc:Fallback xmlns="">
          <p:sp>
            <p:nvSpPr>
              <p:cNvPr id="5" name="文本框 16">
                <a:extLst>
                  <a:ext uri="{FF2B5EF4-FFF2-40B4-BE49-F238E27FC236}">
                    <a16:creationId xmlns:a16="http://schemas.microsoft.com/office/drawing/2014/main" id="{29C7B435-1DD6-C730-515B-09511E9C348B}"/>
                  </a:ext>
                </a:extLst>
              </p:cNvPr>
              <p:cNvSpPr txBox="1">
                <a:spLocks noRot="1" noChangeAspect="1" noMove="1" noResize="1" noEditPoints="1" noAdjustHandles="1" noChangeArrowheads="1" noChangeShapeType="1" noTextEdit="1"/>
              </p:cNvSpPr>
              <p:nvPr/>
            </p:nvSpPr>
            <p:spPr>
              <a:xfrm>
                <a:off x="6196039" y="3669373"/>
                <a:ext cx="2123440" cy="701602"/>
              </a:xfrm>
              <a:prstGeom prst="rect">
                <a:avLst/>
              </a:prstGeom>
              <a:blipFill>
                <a:blip r:embed="rId5"/>
                <a:stretch>
                  <a:fillRect b="-434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86815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B132D99E-F0A2-61F5-8B19-54AC4FA36389}"/>
              </a:ext>
            </a:extLst>
          </p:cNvPr>
          <p:cNvSpPr>
            <a:spLocks noGrp="1"/>
          </p:cNvSpPr>
          <p:nvPr>
            <p:ph type="subTitle" idx="2"/>
          </p:nvPr>
        </p:nvSpPr>
        <p:spPr>
          <a:xfrm>
            <a:off x="912433" y="4008460"/>
            <a:ext cx="1990015" cy="793340"/>
          </a:xfrm>
        </p:spPr>
        <p:txBody>
          <a:bodyPr/>
          <a:lstStyle/>
          <a:p>
            <a:r>
              <a:rPr lang="en-US" altLang="zh-CN" dirty="0"/>
              <a:t>Xi Zhu</a:t>
            </a:r>
          </a:p>
          <a:p>
            <a:r>
              <a:rPr lang="en-US" altLang="zh-CN" sz="1400" b="0" dirty="0"/>
              <a:t>Product Manager</a:t>
            </a:r>
            <a:endParaRPr lang="zh-CN" altLang="en-US" sz="1400" b="0" dirty="0"/>
          </a:p>
        </p:txBody>
      </p:sp>
      <p:sp>
        <p:nvSpPr>
          <p:cNvPr id="5" name="副标题 4">
            <a:extLst>
              <a:ext uri="{FF2B5EF4-FFF2-40B4-BE49-F238E27FC236}">
                <a16:creationId xmlns:a16="http://schemas.microsoft.com/office/drawing/2014/main" id="{5CFEFDE8-562C-E55B-82F8-628863D84787}"/>
              </a:ext>
            </a:extLst>
          </p:cNvPr>
          <p:cNvSpPr>
            <a:spLocks noGrp="1"/>
          </p:cNvSpPr>
          <p:nvPr>
            <p:ph type="subTitle" idx="4"/>
          </p:nvPr>
        </p:nvSpPr>
        <p:spPr>
          <a:xfrm>
            <a:off x="3362960" y="1432560"/>
            <a:ext cx="4277360" cy="1778000"/>
          </a:xfrm>
        </p:spPr>
        <p:txBody>
          <a:bodyPr/>
          <a:lstStyle/>
          <a:p>
            <a:pPr algn="l"/>
            <a:r>
              <a:rPr lang="en-US" altLang="zh-CN" dirty="0"/>
              <a:t>Responsibilities:</a:t>
            </a:r>
          </a:p>
          <a:p>
            <a:pPr algn="l">
              <a:buFont typeface="Arial" panose="020B0604020202020204" pitchFamily="34" charset="0"/>
              <a:buChar char="•"/>
            </a:pPr>
            <a:r>
              <a:rPr lang="en-US" altLang="zh-CN" dirty="0"/>
              <a:t>Define the Product Vision and Strategy</a:t>
            </a:r>
          </a:p>
          <a:p>
            <a:pPr algn="l">
              <a:buFont typeface="Arial" panose="020B0604020202020204" pitchFamily="34" charset="0"/>
              <a:buChar char="•"/>
            </a:pPr>
            <a:r>
              <a:rPr lang="en-US" altLang="zh-CN" dirty="0"/>
              <a:t>Create a Product Roadmap</a:t>
            </a:r>
          </a:p>
          <a:p>
            <a:pPr algn="l">
              <a:buFont typeface="Arial" panose="020B0604020202020204" pitchFamily="34" charset="0"/>
              <a:buChar char="•"/>
            </a:pPr>
            <a:r>
              <a:rPr lang="en-US" altLang="zh-CN" dirty="0"/>
              <a:t>Prioritize Product Backlog</a:t>
            </a:r>
          </a:p>
          <a:p>
            <a:pPr algn="l">
              <a:buFont typeface="Arial" panose="020B0604020202020204" pitchFamily="34" charset="0"/>
              <a:buChar char="•"/>
            </a:pPr>
            <a:r>
              <a:rPr lang="en-US" altLang="zh-CN" dirty="0"/>
              <a:t>Write and Test Codes</a:t>
            </a:r>
          </a:p>
          <a:p>
            <a:pPr algn="l">
              <a:buFont typeface="Arial" panose="020B0604020202020204" pitchFamily="34" charset="0"/>
              <a:buChar char="•"/>
            </a:pPr>
            <a:r>
              <a:rPr lang="en-US" altLang="zh-CN" dirty="0"/>
              <a:t>Collect User Feedback</a:t>
            </a:r>
          </a:p>
          <a:p>
            <a:pPr algn="l">
              <a:buFont typeface="Arial" panose="020B0604020202020204" pitchFamily="34" charset="0"/>
              <a:buChar char="•"/>
            </a:pPr>
            <a:r>
              <a:rPr lang="en-US" altLang="zh-CN" dirty="0"/>
              <a:t>Measure Product Success</a:t>
            </a:r>
          </a:p>
          <a:p>
            <a:pPr algn="l">
              <a:buFont typeface="Arial" panose="020B0604020202020204" pitchFamily="34" charset="0"/>
              <a:buChar char="•"/>
            </a:pPr>
            <a:endParaRPr lang="zh-CN" altLang="en-US" dirty="0"/>
          </a:p>
        </p:txBody>
      </p:sp>
      <p:sp>
        <p:nvSpPr>
          <p:cNvPr id="6" name="标题 5">
            <a:extLst>
              <a:ext uri="{FF2B5EF4-FFF2-40B4-BE49-F238E27FC236}">
                <a16:creationId xmlns:a16="http://schemas.microsoft.com/office/drawing/2014/main" id="{575FAF5D-0B14-8527-F19A-EC6C14417941}"/>
              </a:ext>
            </a:extLst>
          </p:cNvPr>
          <p:cNvSpPr>
            <a:spLocks noGrp="1"/>
          </p:cNvSpPr>
          <p:nvPr>
            <p:ph type="title"/>
          </p:nvPr>
        </p:nvSpPr>
        <p:spPr>
          <a:xfrm>
            <a:off x="720000" y="345440"/>
            <a:ext cx="7704000" cy="572700"/>
          </a:xfrm>
        </p:spPr>
        <p:txBody>
          <a:bodyPr/>
          <a:lstStyle/>
          <a:p>
            <a:r>
              <a:rPr lang="en-US" altLang="zh-CN" sz="2400" dirty="0"/>
              <a:t>Team Member Roles and Responsibilities </a:t>
            </a:r>
            <a:endParaRPr lang="zh-CN" altLang="en-US" sz="2400" dirty="0"/>
          </a:p>
        </p:txBody>
      </p:sp>
      <p:pic>
        <p:nvPicPr>
          <p:cNvPr id="8" name="图片 7" descr="穿黑色衣服的人&#10;&#10;描述已自动生成">
            <a:extLst>
              <a:ext uri="{FF2B5EF4-FFF2-40B4-BE49-F238E27FC236}">
                <a16:creationId xmlns:a16="http://schemas.microsoft.com/office/drawing/2014/main" id="{3ADA3AD4-D756-235A-99B5-3298955D22B0}"/>
              </a:ext>
            </a:extLst>
          </p:cNvPr>
          <p:cNvPicPr>
            <a:picLocks noChangeAspect="1"/>
          </p:cNvPicPr>
          <p:nvPr/>
        </p:nvPicPr>
        <p:blipFill>
          <a:blip r:embed="rId2"/>
          <a:stretch>
            <a:fillRect/>
          </a:stretch>
        </p:blipFill>
        <p:spPr>
          <a:xfrm>
            <a:off x="1076960" y="918141"/>
            <a:ext cx="1660962" cy="2952820"/>
          </a:xfrm>
          <a:prstGeom prst="rect">
            <a:avLst/>
          </a:prstGeom>
        </p:spPr>
      </p:pic>
    </p:spTree>
    <p:extLst>
      <p:ext uri="{BB962C8B-B14F-4D97-AF65-F5344CB8AC3E}">
        <p14:creationId xmlns:p14="http://schemas.microsoft.com/office/powerpoint/2010/main" val="15115541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graphicFrame>
        <p:nvGraphicFramePr>
          <p:cNvPr id="3" name="图表 2">
            <a:extLst>
              <a:ext uri="{FF2B5EF4-FFF2-40B4-BE49-F238E27FC236}">
                <a16:creationId xmlns:a16="http://schemas.microsoft.com/office/drawing/2014/main" id="{4F89D714-D5F0-0629-09BB-E2E84104DCAF}"/>
              </a:ext>
            </a:extLst>
          </p:cNvPr>
          <p:cNvGraphicFramePr>
            <a:graphicFrameLocks/>
          </p:cNvGraphicFramePr>
          <p:nvPr>
            <p:extLst>
              <p:ext uri="{D42A27DB-BD31-4B8C-83A1-F6EECF244321}">
                <p14:modId xmlns:p14="http://schemas.microsoft.com/office/powerpoint/2010/main" val="2064762814"/>
              </p:ext>
            </p:extLst>
          </p:nvPr>
        </p:nvGraphicFramePr>
        <p:xfrm>
          <a:off x="993679" y="637810"/>
          <a:ext cx="7156642" cy="3867879"/>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sp>
        <p:nvSpPr>
          <p:cNvPr id="976" name="Google Shape;976;p56"/>
          <p:cNvSpPr txBox="1">
            <a:spLocks noGrp="1"/>
          </p:cNvSpPr>
          <p:nvPr>
            <p:ph type="title"/>
          </p:nvPr>
        </p:nvSpPr>
        <p:spPr>
          <a:xfrm>
            <a:off x="720000" y="525134"/>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Committed/Completed Ratio</a:t>
            </a:r>
            <a:endParaRPr dirty="0"/>
          </a:p>
        </p:txBody>
      </p:sp>
      <p:graphicFrame>
        <p:nvGraphicFramePr>
          <p:cNvPr id="16" name="图表 15">
            <a:extLst>
              <a:ext uri="{FF2B5EF4-FFF2-40B4-BE49-F238E27FC236}">
                <a16:creationId xmlns:a16="http://schemas.microsoft.com/office/drawing/2014/main" id="{D28C8673-23B7-A67D-0E0E-28CF17109CF8}"/>
              </a:ext>
            </a:extLst>
          </p:cNvPr>
          <p:cNvGraphicFramePr/>
          <p:nvPr>
            <p:extLst>
              <p:ext uri="{D42A27DB-BD31-4B8C-83A1-F6EECF244321}">
                <p14:modId xmlns:p14="http://schemas.microsoft.com/office/powerpoint/2010/main" val="763474122"/>
              </p:ext>
            </p:extLst>
          </p:nvPr>
        </p:nvGraphicFramePr>
        <p:xfrm>
          <a:off x="608240" y="1260394"/>
          <a:ext cx="5518240" cy="3357972"/>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29C7B435-1DD6-C730-515B-09511E9C348B}"/>
                  </a:ext>
                </a:extLst>
              </p:cNvPr>
              <p:cNvSpPr txBox="1"/>
              <p:nvPr/>
            </p:nvSpPr>
            <p:spPr>
              <a:xfrm>
                <a:off x="6126480" y="2632052"/>
                <a:ext cx="2123440" cy="701602"/>
              </a:xfrm>
              <a:prstGeom prst="rect">
                <a:avLst/>
              </a:prstGeom>
              <a:noFill/>
            </p:spPr>
            <p:txBody>
              <a:bodyPr wrap="square" rtlCol="0">
                <a:spAutoFit/>
              </a:bodyPr>
              <a:lstStyle/>
              <a:p>
                <a:pPr algn="ctr"/>
                <a14:m>
                  <m:oMath xmlns:m="http://schemas.openxmlformats.org/officeDocument/2006/math">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10</m:t>
                        </m:r>
                      </m:num>
                      <m:den>
                        <m:r>
                          <a:rPr lang="en-US" altLang="zh-CN" sz="2800" b="0" i="1" smtClean="0">
                            <a:latin typeface="Cambria Math" panose="02040503050406030204" pitchFamily="18" charset="0"/>
                          </a:rPr>
                          <m:t>11</m:t>
                        </m:r>
                      </m:den>
                    </m:f>
                  </m:oMath>
                </a14:m>
                <a:r>
                  <a:rPr lang="zh-CN" altLang="en-US" sz="2800" dirty="0"/>
                  <a:t> </a:t>
                </a:r>
                <a:r>
                  <a:rPr lang="en-US" altLang="zh-CN" sz="2400" dirty="0"/>
                  <a:t>= 0.909</a:t>
                </a:r>
                <a:endParaRPr lang="zh-CN" altLang="en-US" sz="2400" dirty="0"/>
              </a:p>
            </p:txBody>
          </p:sp>
        </mc:Choice>
        <mc:Fallback xmlns="">
          <p:sp>
            <p:nvSpPr>
              <p:cNvPr id="17" name="文本框 16">
                <a:extLst>
                  <a:ext uri="{FF2B5EF4-FFF2-40B4-BE49-F238E27FC236}">
                    <a16:creationId xmlns:a16="http://schemas.microsoft.com/office/drawing/2014/main" id="{29C7B435-1DD6-C730-515B-09511E9C348B}"/>
                  </a:ext>
                </a:extLst>
              </p:cNvPr>
              <p:cNvSpPr txBox="1">
                <a:spLocks noRot="1" noChangeAspect="1" noMove="1" noResize="1" noEditPoints="1" noAdjustHandles="1" noChangeArrowheads="1" noChangeShapeType="1" noTextEdit="1"/>
              </p:cNvSpPr>
              <p:nvPr/>
            </p:nvSpPr>
            <p:spPr>
              <a:xfrm>
                <a:off x="6126480" y="2632052"/>
                <a:ext cx="2123440" cy="701602"/>
              </a:xfrm>
              <a:prstGeom prst="rect">
                <a:avLst/>
              </a:prstGeom>
              <a:blipFill>
                <a:blip r:embed="rId4"/>
                <a:stretch>
                  <a:fillRect b="-4348"/>
                </a:stretch>
              </a:blipFill>
            </p:spPr>
            <p:txBody>
              <a:bodyPr/>
              <a:lstStyle/>
              <a:p>
                <a:r>
                  <a:rPr lang="zh-CN" altLang="en-US">
                    <a:noFill/>
                  </a:rPr>
                  <a:t> </a:t>
                </a:r>
              </a:p>
            </p:txBody>
          </p:sp>
        </mc:Fallback>
      </mc:AlternateContent>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sp>
        <p:nvSpPr>
          <p:cNvPr id="1303" name="Google Shape;1303;p71"/>
          <p:cNvSpPr/>
          <p:nvPr/>
        </p:nvSpPr>
        <p:spPr>
          <a:xfrm rot="10800000">
            <a:off x="279900" y="241038"/>
            <a:ext cx="8584038" cy="2484915"/>
          </a:xfrm>
          <a:custGeom>
            <a:avLst/>
            <a:gdLst/>
            <a:ahLst/>
            <a:cxnLst/>
            <a:rect l="l" t="t" r="r" b="b"/>
            <a:pathLst>
              <a:path w="227452" h="65843" extrusionOk="0">
                <a:moveTo>
                  <a:pt x="88800" y="0"/>
                </a:moveTo>
                <a:cubicBezTo>
                  <a:pt x="78068" y="0"/>
                  <a:pt x="69106" y="8113"/>
                  <a:pt x="59849" y="13775"/>
                </a:cubicBezTo>
                <a:cubicBezTo>
                  <a:pt x="48657" y="20632"/>
                  <a:pt x="35652" y="24128"/>
                  <a:pt x="22660" y="24128"/>
                </a:cubicBezTo>
                <a:cubicBezTo>
                  <a:pt x="14976" y="24128"/>
                  <a:pt x="7297" y="22905"/>
                  <a:pt x="0" y="20431"/>
                </a:cubicBezTo>
                <a:lnTo>
                  <a:pt x="0" y="59763"/>
                </a:lnTo>
                <a:cubicBezTo>
                  <a:pt x="0" y="63107"/>
                  <a:pt x="2706" y="65842"/>
                  <a:pt x="6079" y="65842"/>
                </a:cubicBezTo>
                <a:lnTo>
                  <a:pt x="221372" y="65842"/>
                </a:lnTo>
                <a:cubicBezTo>
                  <a:pt x="224746" y="65842"/>
                  <a:pt x="227451" y="63107"/>
                  <a:pt x="227451" y="59763"/>
                </a:cubicBezTo>
                <a:lnTo>
                  <a:pt x="227451" y="13775"/>
                </a:lnTo>
                <a:cubicBezTo>
                  <a:pt x="220943" y="11004"/>
                  <a:pt x="213752" y="9903"/>
                  <a:pt x="206564" y="9903"/>
                </a:cubicBezTo>
                <a:cubicBezTo>
                  <a:pt x="203580" y="9903"/>
                  <a:pt x="200597" y="10092"/>
                  <a:pt x="197664" y="10431"/>
                </a:cubicBezTo>
                <a:cubicBezTo>
                  <a:pt x="184685" y="11921"/>
                  <a:pt x="172162" y="16024"/>
                  <a:pt x="159304" y="18334"/>
                </a:cubicBezTo>
                <a:cubicBezTo>
                  <a:pt x="153998" y="19275"/>
                  <a:pt x="148546" y="19890"/>
                  <a:pt x="143142" y="19890"/>
                </a:cubicBezTo>
                <a:cubicBezTo>
                  <a:pt x="135452" y="19890"/>
                  <a:pt x="127858" y="18645"/>
                  <a:pt x="120914" y="15325"/>
                </a:cubicBezTo>
                <a:cubicBezTo>
                  <a:pt x="110215" y="10218"/>
                  <a:pt x="101036" y="218"/>
                  <a:pt x="89273" y="6"/>
                </a:cubicBezTo>
                <a:cubicBezTo>
                  <a:pt x="89115" y="2"/>
                  <a:pt x="88957" y="0"/>
                  <a:pt x="88800" y="0"/>
                </a:cubicBezTo>
                <a:close/>
              </a:path>
            </a:pathLst>
          </a:custGeom>
          <a:solidFill>
            <a:srgbClr val="CCCCCC">
              <a:alpha val="21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1"/>
          <p:cNvSpPr txBox="1">
            <a:spLocks noGrp="1"/>
          </p:cNvSpPr>
          <p:nvPr>
            <p:ph type="title"/>
          </p:nvPr>
        </p:nvSpPr>
        <p:spPr>
          <a:xfrm>
            <a:off x="4448215" y="2285400"/>
            <a:ext cx="3970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Retrospective</a:t>
            </a:r>
            <a:endParaRPr dirty="0"/>
          </a:p>
        </p:txBody>
      </p:sp>
      <p:sp>
        <p:nvSpPr>
          <p:cNvPr id="1306" name="Google Shape;1306;p71"/>
          <p:cNvSpPr/>
          <p:nvPr/>
        </p:nvSpPr>
        <p:spPr>
          <a:xfrm>
            <a:off x="1509350" y="764575"/>
            <a:ext cx="2332500" cy="3320400"/>
          </a:xfrm>
          <a:prstGeom prst="roundRect">
            <a:avLst>
              <a:gd name="adj" fmla="val 6398"/>
            </a:avLst>
          </a:prstGeom>
          <a:gradFill>
            <a:gsLst>
              <a:gs pos="0">
                <a:schemeClr val="accent1"/>
              </a:gs>
              <a:gs pos="100000">
                <a:srgbClr val="FF804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1"/>
          <p:cNvSpPr/>
          <p:nvPr/>
        </p:nvSpPr>
        <p:spPr>
          <a:xfrm>
            <a:off x="2499621" y="3887197"/>
            <a:ext cx="351900" cy="138300"/>
          </a:xfrm>
          <a:prstGeom prst="roundRect">
            <a:avLst>
              <a:gd name="adj" fmla="val 50000"/>
            </a:avLst>
          </a:prstGeom>
          <a:gradFill>
            <a:gsLst>
              <a:gs pos="0">
                <a:srgbClr val="EDEDED"/>
              </a:gs>
              <a:gs pos="100000">
                <a:srgbClr val="EAEAEA"/>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08" name="Google Shape;1308;p71"/>
          <p:cNvPicPr preferRelativeResize="0"/>
          <p:nvPr/>
        </p:nvPicPr>
        <p:blipFill rotWithShape="1">
          <a:blip r:embed="rId3">
            <a:alphaModFix/>
          </a:blip>
          <a:srcRect l="55238" t="4687" r="9399" b="4469"/>
          <a:stretch/>
        </p:blipFill>
        <p:spPr>
          <a:xfrm>
            <a:off x="1658732" y="915357"/>
            <a:ext cx="2020200" cy="2919372"/>
          </a:xfrm>
          <a:prstGeom prst="rect">
            <a:avLst/>
          </a:prstGeom>
          <a:noFill/>
          <a:ln>
            <a:noFill/>
          </a:ln>
        </p:spPr>
      </p:pic>
      <p:grpSp>
        <p:nvGrpSpPr>
          <p:cNvPr id="1309" name="Google Shape;1309;p71"/>
          <p:cNvGrpSpPr/>
          <p:nvPr/>
        </p:nvGrpSpPr>
        <p:grpSpPr>
          <a:xfrm rot="5400000" flipH="1">
            <a:off x="4628686" y="-1371496"/>
            <a:ext cx="3247072" cy="3247072"/>
            <a:chOff x="6845520" y="561888"/>
            <a:chExt cx="4046700" cy="4046700"/>
          </a:xfrm>
        </p:grpSpPr>
        <p:sp>
          <p:nvSpPr>
            <p:cNvPr id="1310" name="Google Shape;1310;p71"/>
            <p:cNvSpPr/>
            <p:nvPr/>
          </p:nvSpPr>
          <p:spPr>
            <a:xfrm flipH="1">
              <a:off x="7306725" y="1023105"/>
              <a:ext cx="3101400" cy="3101400"/>
            </a:xfrm>
            <a:prstGeom prst="arc">
              <a:avLst>
                <a:gd name="adj1" fmla="val 16200000"/>
                <a:gd name="adj2" fmla="val 5414905"/>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1"/>
            <p:cNvSpPr/>
            <p:nvPr/>
          </p:nvSpPr>
          <p:spPr>
            <a:xfrm flipH="1">
              <a:off x="7073540" y="789791"/>
              <a:ext cx="3567900" cy="3567900"/>
            </a:xfrm>
            <a:prstGeom prst="arc">
              <a:avLst>
                <a:gd name="adj1" fmla="val 16200000"/>
                <a:gd name="adj2" fmla="val 54089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1"/>
            <p:cNvSpPr/>
            <p:nvPr/>
          </p:nvSpPr>
          <p:spPr>
            <a:xfrm flipH="1">
              <a:off x="6845520" y="561888"/>
              <a:ext cx="4046700" cy="4046700"/>
            </a:xfrm>
            <a:prstGeom prst="arc">
              <a:avLst>
                <a:gd name="adj1" fmla="val 16200000"/>
                <a:gd name="adj2" fmla="val 533666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1"/>
            <p:cNvSpPr/>
            <p:nvPr/>
          </p:nvSpPr>
          <p:spPr>
            <a:xfrm flipH="1">
              <a:off x="7539986" y="1256344"/>
              <a:ext cx="2634900" cy="2634900"/>
            </a:xfrm>
            <a:prstGeom prst="arc">
              <a:avLst>
                <a:gd name="adj1" fmla="val 16200000"/>
                <a:gd name="adj2" fmla="val 5412166"/>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23F9B3-5EBD-BAB2-3A40-B38111CD90BC}"/>
              </a:ext>
            </a:extLst>
          </p:cNvPr>
          <p:cNvSpPr>
            <a:spLocks noGrp="1"/>
          </p:cNvSpPr>
          <p:nvPr>
            <p:ph type="title"/>
          </p:nvPr>
        </p:nvSpPr>
        <p:spPr/>
        <p:txBody>
          <a:bodyPr/>
          <a:lstStyle/>
          <a:p>
            <a:r>
              <a:rPr lang="en-US" altLang="zh-CN" dirty="0"/>
              <a:t>What Went Well</a:t>
            </a:r>
            <a:endParaRPr lang="zh-CN" altLang="en-US" dirty="0"/>
          </a:p>
        </p:txBody>
      </p:sp>
      <p:sp>
        <p:nvSpPr>
          <p:cNvPr id="3" name="文本占位符 2">
            <a:extLst>
              <a:ext uri="{FF2B5EF4-FFF2-40B4-BE49-F238E27FC236}">
                <a16:creationId xmlns:a16="http://schemas.microsoft.com/office/drawing/2014/main" id="{2111B705-9CA5-8973-246A-6E1FDA80B271}"/>
              </a:ext>
            </a:extLst>
          </p:cNvPr>
          <p:cNvSpPr>
            <a:spLocks noGrp="1"/>
          </p:cNvSpPr>
          <p:nvPr>
            <p:ph type="body" idx="1"/>
          </p:nvPr>
        </p:nvSpPr>
        <p:spPr>
          <a:xfrm>
            <a:off x="720000" y="1916499"/>
            <a:ext cx="7704000" cy="1889761"/>
          </a:xfrm>
        </p:spPr>
        <p:txBody>
          <a:bodyPr/>
          <a:lstStyle/>
          <a:p>
            <a:r>
              <a:rPr lang="en-US" altLang="zh-CN" sz="1800" dirty="0"/>
              <a:t>90.9% of the planned tasks Completed</a:t>
            </a:r>
          </a:p>
          <a:p>
            <a:endParaRPr lang="en-US" altLang="zh-CN" sz="1800" dirty="0"/>
          </a:p>
          <a:p>
            <a:r>
              <a:rPr lang="en-US" altLang="zh-CN" sz="1800" dirty="0"/>
              <a:t>The roadmap for this sprint was created and executed successfully</a:t>
            </a:r>
          </a:p>
          <a:p>
            <a:endParaRPr lang="en-US" altLang="zh-CN" sz="1800" dirty="0"/>
          </a:p>
          <a:p>
            <a:r>
              <a:rPr lang="en-US" altLang="zh-CN" sz="1800" dirty="0"/>
              <a:t>The core functions have been successfully implemented</a:t>
            </a:r>
            <a:endParaRPr lang="zh-CN" altLang="en-US" sz="1800" dirty="0"/>
          </a:p>
        </p:txBody>
      </p:sp>
    </p:spTree>
    <p:extLst>
      <p:ext uri="{BB962C8B-B14F-4D97-AF65-F5344CB8AC3E}">
        <p14:creationId xmlns:p14="http://schemas.microsoft.com/office/powerpoint/2010/main" val="6717615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87"/>
        <p:cNvGrpSpPr/>
        <p:nvPr/>
      </p:nvGrpSpPr>
      <p:grpSpPr>
        <a:xfrm>
          <a:off x="0" y="0"/>
          <a:ext cx="0" cy="0"/>
          <a:chOff x="0" y="0"/>
          <a:chExt cx="0" cy="0"/>
        </a:xfrm>
      </p:grpSpPr>
      <p:sp>
        <p:nvSpPr>
          <p:cNvPr id="1388" name="Google Shape;1388;p7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What can be improved?</a:t>
            </a:r>
            <a:endParaRPr dirty="0"/>
          </a:p>
        </p:txBody>
      </p:sp>
      <p:sp>
        <p:nvSpPr>
          <p:cNvPr id="1389" name="Google Shape;1389;p76"/>
          <p:cNvSpPr txBox="1">
            <a:spLocks noGrp="1"/>
          </p:cNvSpPr>
          <p:nvPr>
            <p:ph type="body" idx="1"/>
          </p:nvPr>
        </p:nvSpPr>
        <p:spPr>
          <a:xfrm>
            <a:off x="720000" y="1365835"/>
            <a:ext cx="7704000" cy="3088800"/>
          </a:xfrm>
          <a:prstGeom prst="rect">
            <a:avLst/>
          </a:prstGeom>
        </p:spPr>
        <p:txBody>
          <a:bodyPr spcFirstLastPara="1" wrap="square" lIns="91425" tIns="91425" rIns="91425" bIns="91425" anchor="t" anchorCtr="0">
            <a:noAutofit/>
          </a:bodyPr>
          <a:lstStyle/>
          <a:p>
            <a:pPr marL="285750" indent="-285750"/>
            <a:r>
              <a:rPr lang="en-US" sz="1600" dirty="0"/>
              <a:t>The commitment to completing all the planned tasks needs to be increased, as the 10% of tasks that were not completed may have caused delays in future sprints.</a:t>
            </a:r>
          </a:p>
          <a:p>
            <a:pPr marL="0" lvl="0" indent="0" algn="l" rtl="0">
              <a:spcBef>
                <a:spcPts val="0"/>
              </a:spcBef>
              <a:spcAft>
                <a:spcPts val="0"/>
              </a:spcAft>
              <a:buNone/>
            </a:pPr>
            <a:endParaRPr lang="en-US" sz="1600" dirty="0"/>
          </a:p>
          <a:p>
            <a:pPr marL="285750" indent="-285750"/>
            <a:r>
              <a:rPr lang="en-US" sz="1600" dirty="0"/>
              <a:t>We need to improve our time management skills, as some tasks took longer than expected, which may have impacted other tasks in the sprint.</a:t>
            </a:r>
          </a:p>
          <a:p>
            <a:pPr marL="0" lvl="0" indent="0" algn="l" rtl="0">
              <a:spcBef>
                <a:spcPts val="0"/>
              </a:spcBef>
              <a:spcAft>
                <a:spcPts val="0"/>
              </a:spcAft>
              <a:buNone/>
            </a:pPr>
            <a:endParaRPr lang="en-US" sz="1600" dirty="0"/>
          </a:p>
          <a:p>
            <a:pPr marL="285750" indent="-285750"/>
            <a:r>
              <a:rPr lang="en-US" sz="1600" dirty="0"/>
              <a:t>We need to measure our ability before we plan, and we can't plan what our team can't do. Because of this reason, one goal of the whole project has not been completed.</a:t>
            </a:r>
            <a:endParaRPr sz="16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ACF8437E-67C1-8C48-7B3B-9A254146C1BC}"/>
              </a:ext>
            </a:extLst>
          </p:cNvPr>
          <p:cNvSpPr>
            <a:spLocks noGrp="1"/>
          </p:cNvSpPr>
          <p:nvPr>
            <p:ph type="subTitle" idx="1"/>
          </p:nvPr>
        </p:nvSpPr>
        <p:spPr>
          <a:xfrm>
            <a:off x="1458150" y="1701600"/>
            <a:ext cx="6227700" cy="1740300"/>
          </a:xfrm>
        </p:spPr>
        <p:txBody>
          <a:bodyPr/>
          <a:lstStyle/>
          <a:p>
            <a:r>
              <a:rPr lang="en-US" altLang="zh-CN" sz="5400" dirty="0">
                <a:solidFill>
                  <a:schemeClr val="bg2">
                    <a:lumMod val="75000"/>
                  </a:schemeClr>
                </a:solidFill>
              </a:rPr>
              <a:t>Live Project Demo</a:t>
            </a:r>
          </a:p>
          <a:p>
            <a:r>
              <a:rPr lang="en-US" altLang="zh-CN" sz="3600" dirty="0">
                <a:solidFill>
                  <a:schemeClr val="tx1">
                    <a:lumMod val="75000"/>
                    <a:lumOff val="25000"/>
                  </a:schemeClr>
                </a:solidFill>
              </a:rPr>
              <a:t>(Sprint 2 – Current Sprint)</a:t>
            </a:r>
            <a:endParaRPr lang="zh-CN" altLang="en-US" sz="3600" dirty="0">
              <a:solidFill>
                <a:schemeClr val="tx1">
                  <a:lumMod val="75000"/>
                  <a:lumOff val="25000"/>
                </a:schemeClr>
              </a:solidFill>
            </a:endParaRPr>
          </a:p>
        </p:txBody>
      </p:sp>
    </p:spTree>
    <p:extLst>
      <p:ext uri="{BB962C8B-B14F-4D97-AF65-F5344CB8AC3E}">
        <p14:creationId xmlns:p14="http://schemas.microsoft.com/office/powerpoint/2010/main" val="32879407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grpSp>
        <p:nvGrpSpPr>
          <p:cNvPr id="1326" name="Google Shape;1326;p72"/>
          <p:cNvGrpSpPr/>
          <p:nvPr/>
        </p:nvGrpSpPr>
        <p:grpSpPr>
          <a:xfrm>
            <a:off x="1637654" y="4075875"/>
            <a:ext cx="1482900" cy="824400"/>
            <a:chOff x="6978579" y="243300"/>
            <a:chExt cx="1482900" cy="824400"/>
          </a:xfrm>
        </p:grpSpPr>
        <p:cxnSp>
          <p:nvCxnSpPr>
            <p:cNvPr id="1327" name="Google Shape;1327;p72"/>
            <p:cNvCxnSpPr/>
            <p:nvPr/>
          </p:nvCxnSpPr>
          <p:spPr>
            <a:xfrm>
              <a:off x="719367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28" name="Google Shape;1328;p72"/>
            <p:cNvCxnSpPr/>
            <p:nvPr/>
          </p:nvCxnSpPr>
          <p:spPr>
            <a:xfrm>
              <a:off x="740974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29" name="Google Shape;1329;p72"/>
            <p:cNvCxnSpPr/>
            <p:nvPr/>
          </p:nvCxnSpPr>
          <p:spPr>
            <a:xfrm>
              <a:off x="762580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30" name="Google Shape;1330;p72"/>
            <p:cNvCxnSpPr/>
            <p:nvPr/>
          </p:nvCxnSpPr>
          <p:spPr>
            <a:xfrm>
              <a:off x="784187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31" name="Google Shape;1331;p72"/>
            <p:cNvCxnSpPr/>
            <p:nvPr/>
          </p:nvCxnSpPr>
          <p:spPr>
            <a:xfrm>
              <a:off x="805793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32" name="Google Shape;1332;p72"/>
            <p:cNvCxnSpPr/>
            <p:nvPr/>
          </p:nvCxnSpPr>
          <p:spPr>
            <a:xfrm>
              <a:off x="827400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33" name="Google Shape;1333;p72"/>
            <p:cNvCxnSpPr/>
            <p:nvPr/>
          </p:nvCxnSpPr>
          <p:spPr>
            <a:xfrm>
              <a:off x="7720029" y="-32262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334" name="Google Shape;1334;p72"/>
            <p:cNvCxnSpPr/>
            <p:nvPr/>
          </p:nvCxnSpPr>
          <p:spPr>
            <a:xfrm>
              <a:off x="7720029" y="-10656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335" name="Google Shape;1335;p72"/>
            <p:cNvCxnSpPr/>
            <p:nvPr/>
          </p:nvCxnSpPr>
          <p:spPr>
            <a:xfrm>
              <a:off x="7720029" y="109497"/>
              <a:ext cx="0" cy="1482900"/>
            </a:xfrm>
            <a:prstGeom prst="straightConnector1">
              <a:avLst/>
            </a:prstGeom>
            <a:noFill/>
            <a:ln w="9525" cap="flat" cmpd="sng">
              <a:solidFill>
                <a:schemeClr val="accent3"/>
              </a:solidFill>
              <a:prstDash val="solid"/>
              <a:round/>
              <a:headEnd type="none" w="med" len="med"/>
              <a:tailEnd type="none" w="med" len="med"/>
            </a:ln>
          </p:spPr>
        </p:cxnSp>
      </p:grpSp>
      <p:sp>
        <p:nvSpPr>
          <p:cNvPr id="4" name="标题 3">
            <a:extLst>
              <a:ext uri="{FF2B5EF4-FFF2-40B4-BE49-F238E27FC236}">
                <a16:creationId xmlns:a16="http://schemas.microsoft.com/office/drawing/2014/main" id="{34A64E05-D73A-A4E6-3D32-7078F619A8D0}"/>
              </a:ext>
            </a:extLst>
          </p:cNvPr>
          <p:cNvSpPr>
            <a:spLocks noGrp="1"/>
          </p:cNvSpPr>
          <p:nvPr>
            <p:ph type="title"/>
          </p:nvPr>
        </p:nvSpPr>
        <p:spPr>
          <a:xfrm>
            <a:off x="853287" y="429723"/>
            <a:ext cx="7670951" cy="824400"/>
          </a:xfrm>
        </p:spPr>
        <p:txBody>
          <a:bodyPr/>
          <a:lstStyle/>
          <a:p>
            <a:r>
              <a:rPr lang="en-US" altLang="zh-CN" dirty="0"/>
              <a:t>Slides App Screenshot</a:t>
            </a:r>
            <a:endParaRPr lang="zh-CN" altLang="en-US" dirty="0"/>
          </a:p>
        </p:txBody>
      </p:sp>
      <p:pic>
        <p:nvPicPr>
          <p:cNvPr id="5" name="图片 4" descr="图形用户界面, 网站&#10;&#10;描述已自动生成">
            <a:extLst>
              <a:ext uri="{FF2B5EF4-FFF2-40B4-BE49-F238E27FC236}">
                <a16:creationId xmlns:a16="http://schemas.microsoft.com/office/drawing/2014/main" id="{D9A0566E-93F4-90B3-6343-E25D8FC37AD6}"/>
              </a:ext>
            </a:extLst>
          </p:cNvPr>
          <p:cNvPicPr>
            <a:picLocks noChangeAspect="1"/>
          </p:cNvPicPr>
          <p:nvPr/>
        </p:nvPicPr>
        <p:blipFill>
          <a:blip r:embed="rId3"/>
          <a:stretch>
            <a:fillRect/>
          </a:stretch>
        </p:blipFill>
        <p:spPr>
          <a:xfrm>
            <a:off x="340969" y="1401772"/>
            <a:ext cx="2051602" cy="2486263"/>
          </a:xfrm>
          <a:prstGeom prst="rect">
            <a:avLst/>
          </a:prstGeom>
        </p:spPr>
      </p:pic>
      <p:pic>
        <p:nvPicPr>
          <p:cNvPr id="7" name="图片 6" descr="电脑萤幕画面&#10;&#10;中度可信度描述已自动生成">
            <a:extLst>
              <a:ext uri="{FF2B5EF4-FFF2-40B4-BE49-F238E27FC236}">
                <a16:creationId xmlns:a16="http://schemas.microsoft.com/office/drawing/2014/main" id="{BC3E650C-48D1-FD5F-9A5B-05C5E9F03D4D}"/>
              </a:ext>
            </a:extLst>
          </p:cNvPr>
          <p:cNvPicPr>
            <a:picLocks noChangeAspect="1"/>
          </p:cNvPicPr>
          <p:nvPr/>
        </p:nvPicPr>
        <p:blipFill>
          <a:blip r:embed="rId4"/>
          <a:stretch>
            <a:fillRect/>
          </a:stretch>
        </p:blipFill>
        <p:spPr>
          <a:xfrm>
            <a:off x="2486794" y="1401772"/>
            <a:ext cx="2051602" cy="2486263"/>
          </a:xfrm>
          <a:prstGeom prst="rect">
            <a:avLst/>
          </a:prstGeom>
        </p:spPr>
      </p:pic>
      <p:pic>
        <p:nvPicPr>
          <p:cNvPr id="9" name="图片 8" descr="图示&#10;&#10;描述已自动生成">
            <a:extLst>
              <a:ext uri="{FF2B5EF4-FFF2-40B4-BE49-F238E27FC236}">
                <a16:creationId xmlns:a16="http://schemas.microsoft.com/office/drawing/2014/main" id="{7CC4BCF0-612C-A085-BC56-7577845C0724}"/>
              </a:ext>
            </a:extLst>
          </p:cNvPr>
          <p:cNvPicPr>
            <a:picLocks noChangeAspect="1"/>
          </p:cNvPicPr>
          <p:nvPr/>
        </p:nvPicPr>
        <p:blipFill>
          <a:blip r:embed="rId5"/>
          <a:stretch>
            <a:fillRect/>
          </a:stretch>
        </p:blipFill>
        <p:spPr>
          <a:xfrm>
            <a:off x="4632619" y="1401772"/>
            <a:ext cx="2041696" cy="2474259"/>
          </a:xfrm>
          <a:prstGeom prst="rect">
            <a:avLst/>
          </a:prstGeom>
        </p:spPr>
      </p:pic>
      <p:pic>
        <p:nvPicPr>
          <p:cNvPr id="11" name="图片 10" descr="日程表&#10;&#10;中度可信度描述已自动生成">
            <a:extLst>
              <a:ext uri="{FF2B5EF4-FFF2-40B4-BE49-F238E27FC236}">
                <a16:creationId xmlns:a16="http://schemas.microsoft.com/office/drawing/2014/main" id="{BC76197E-A986-D73E-949F-ABC015EECDF5}"/>
              </a:ext>
            </a:extLst>
          </p:cNvPr>
          <p:cNvPicPr>
            <a:picLocks noChangeAspect="1"/>
          </p:cNvPicPr>
          <p:nvPr/>
        </p:nvPicPr>
        <p:blipFill>
          <a:blip r:embed="rId6"/>
          <a:stretch>
            <a:fillRect/>
          </a:stretch>
        </p:blipFill>
        <p:spPr>
          <a:xfrm>
            <a:off x="6768538" y="1401772"/>
            <a:ext cx="2041696" cy="2474259"/>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grpSp>
        <p:nvGrpSpPr>
          <p:cNvPr id="1326" name="Google Shape;1326;p72"/>
          <p:cNvGrpSpPr/>
          <p:nvPr/>
        </p:nvGrpSpPr>
        <p:grpSpPr>
          <a:xfrm>
            <a:off x="1637654" y="4075875"/>
            <a:ext cx="1482900" cy="824400"/>
            <a:chOff x="6978579" y="243300"/>
            <a:chExt cx="1482900" cy="824400"/>
          </a:xfrm>
        </p:grpSpPr>
        <p:cxnSp>
          <p:nvCxnSpPr>
            <p:cNvPr id="1327" name="Google Shape;1327;p72"/>
            <p:cNvCxnSpPr/>
            <p:nvPr/>
          </p:nvCxnSpPr>
          <p:spPr>
            <a:xfrm>
              <a:off x="719367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28" name="Google Shape;1328;p72"/>
            <p:cNvCxnSpPr/>
            <p:nvPr/>
          </p:nvCxnSpPr>
          <p:spPr>
            <a:xfrm>
              <a:off x="740974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29" name="Google Shape;1329;p72"/>
            <p:cNvCxnSpPr/>
            <p:nvPr/>
          </p:nvCxnSpPr>
          <p:spPr>
            <a:xfrm>
              <a:off x="762580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30" name="Google Shape;1330;p72"/>
            <p:cNvCxnSpPr/>
            <p:nvPr/>
          </p:nvCxnSpPr>
          <p:spPr>
            <a:xfrm>
              <a:off x="784187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31" name="Google Shape;1331;p72"/>
            <p:cNvCxnSpPr/>
            <p:nvPr/>
          </p:nvCxnSpPr>
          <p:spPr>
            <a:xfrm>
              <a:off x="8057935"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32" name="Google Shape;1332;p72"/>
            <p:cNvCxnSpPr/>
            <p:nvPr/>
          </p:nvCxnSpPr>
          <p:spPr>
            <a:xfrm>
              <a:off x="8274000" y="243300"/>
              <a:ext cx="0" cy="824400"/>
            </a:xfrm>
            <a:prstGeom prst="straightConnector1">
              <a:avLst/>
            </a:prstGeom>
            <a:noFill/>
            <a:ln w="9525" cap="flat" cmpd="sng">
              <a:solidFill>
                <a:schemeClr val="accent3"/>
              </a:solidFill>
              <a:prstDash val="solid"/>
              <a:round/>
              <a:headEnd type="none" w="med" len="med"/>
              <a:tailEnd type="none" w="med" len="med"/>
            </a:ln>
          </p:spPr>
        </p:cxnSp>
        <p:cxnSp>
          <p:nvCxnSpPr>
            <p:cNvPr id="1333" name="Google Shape;1333;p72"/>
            <p:cNvCxnSpPr/>
            <p:nvPr/>
          </p:nvCxnSpPr>
          <p:spPr>
            <a:xfrm>
              <a:off x="7720029" y="-322626"/>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334" name="Google Shape;1334;p72"/>
            <p:cNvCxnSpPr/>
            <p:nvPr/>
          </p:nvCxnSpPr>
          <p:spPr>
            <a:xfrm>
              <a:off x="7720029" y="-106564"/>
              <a:ext cx="0" cy="1482900"/>
            </a:xfrm>
            <a:prstGeom prst="straightConnector1">
              <a:avLst/>
            </a:prstGeom>
            <a:noFill/>
            <a:ln w="9525" cap="flat" cmpd="sng">
              <a:solidFill>
                <a:schemeClr val="accent3"/>
              </a:solidFill>
              <a:prstDash val="solid"/>
              <a:round/>
              <a:headEnd type="none" w="med" len="med"/>
              <a:tailEnd type="none" w="med" len="med"/>
            </a:ln>
          </p:spPr>
        </p:cxnSp>
        <p:cxnSp>
          <p:nvCxnSpPr>
            <p:cNvPr id="1335" name="Google Shape;1335;p72"/>
            <p:cNvCxnSpPr/>
            <p:nvPr/>
          </p:nvCxnSpPr>
          <p:spPr>
            <a:xfrm>
              <a:off x="7720029" y="109497"/>
              <a:ext cx="0" cy="1482900"/>
            </a:xfrm>
            <a:prstGeom prst="straightConnector1">
              <a:avLst/>
            </a:prstGeom>
            <a:noFill/>
            <a:ln w="9525" cap="flat" cmpd="sng">
              <a:solidFill>
                <a:schemeClr val="accent3"/>
              </a:solidFill>
              <a:prstDash val="solid"/>
              <a:round/>
              <a:headEnd type="none" w="med" len="med"/>
              <a:tailEnd type="none" w="med" len="med"/>
            </a:ln>
          </p:spPr>
        </p:cxnSp>
      </p:grpSp>
      <p:sp>
        <p:nvSpPr>
          <p:cNvPr id="4" name="标题 3">
            <a:extLst>
              <a:ext uri="{FF2B5EF4-FFF2-40B4-BE49-F238E27FC236}">
                <a16:creationId xmlns:a16="http://schemas.microsoft.com/office/drawing/2014/main" id="{34A64E05-D73A-A4E6-3D32-7078F619A8D0}"/>
              </a:ext>
            </a:extLst>
          </p:cNvPr>
          <p:cNvSpPr>
            <a:spLocks noGrp="1"/>
          </p:cNvSpPr>
          <p:nvPr>
            <p:ph type="title"/>
          </p:nvPr>
        </p:nvSpPr>
        <p:spPr>
          <a:xfrm>
            <a:off x="853287" y="429723"/>
            <a:ext cx="7670951" cy="824400"/>
          </a:xfrm>
        </p:spPr>
        <p:txBody>
          <a:bodyPr/>
          <a:lstStyle/>
          <a:p>
            <a:r>
              <a:rPr lang="en-US" altLang="zh-CN" dirty="0"/>
              <a:t>Slides for API</a:t>
            </a:r>
            <a:endParaRPr lang="zh-CN" altLang="en-US" dirty="0"/>
          </a:p>
        </p:txBody>
      </p:sp>
      <p:sp>
        <p:nvSpPr>
          <p:cNvPr id="2" name="文本框 1">
            <a:extLst>
              <a:ext uri="{FF2B5EF4-FFF2-40B4-BE49-F238E27FC236}">
                <a16:creationId xmlns:a16="http://schemas.microsoft.com/office/drawing/2014/main" id="{CE6AC85C-CF5B-220B-7F89-E3FD11FE1E72}"/>
              </a:ext>
            </a:extLst>
          </p:cNvPr>
          <p:cNvSpPr txBox="1"/>
          <p:nvPr/>
        </p:nvSpPr>
        <p:spPr>
          <a:xfrm>
            <a:off x="3838896" y="1639320"/>
            <a:ext cx="1545902" cy="3785652"/>
          </a:xfrm>
          <a:prstGeom prst="rect">
            <a:avLst/>
          </a:prstGeom>
          <a:noFill/>
        </p:spPr>
        <p:txBody>
          <a:bodyPr wrap="square" rtlCol="0">
            <a:spAutoFit/>
          </a:bodyPr>
          <a:lstStyle/>
          <a:p>
            <a:pPr algn="just"/>
            <a:r>
              <a:rPr lang="en-US" altLang="zh-CN" sz="2000" dirty="0"/>
              <a:t>API lists:</a:t>
            </a:r>
          </a:p>
          <a:p>
            <a:pPr marL="285750" indent="-285750" algn="just">
              <a:buFont typeface="Arial" panose="020B0604020202020204" pitchFamily="34" charset="0"/>
              <a:buChar char="•"/>
            </a:pPr>
            <a:r>
              <a:rPr lang="en-US" altLang="zh-CN" sz="2000" dirty="0" err="1"/>
              <a:t>pytorch</a:t>
            </a:r>
            <a:r>
              <a:rPr lang="en-US" altLang="zh-CN" sz="2000" dirty="0"/>
              <a:t>  </a:t>
            </a:r>
          </a:p>
          <a:p>
            <a:pPr marL="285750" indent="-285750" algn="just">
              <a:buFont typeface="Arial" panose="020B0604020202020204" pitchFamily="34" charset="0"/>
              <a:buChar char="•"/>
            </a:pPr>
            <a:r>
              <a:rPr lang="en-US" altLang="zh-CN" sz="2000" dirty="0" err="1"/>
              <a:t>soundfile</a:t>
            </a:r>
            <a:r>
              <a:rPr lang="en-US" altLang="zh-CN" sz="2000" dirty="0"/>
              <a:t> </a:t>
            </a:r>
          </a:p>
          <a:p>
            <a:pPr marL="285750" indent="-285750" algn="just">
              <a:buFont typeface="Arial" panose="020B0604020202020204" pitchFamily="34" charset="0"/>
              <a:buChar char="•"/>
            </a:pPr>
            <a:r>
              <a:rPr lang="en-US" altLang="zh-CN" sz="2000" dirty="0" err="1"/>
              <a:t>pyaudio</a:t>
            </a:r>
            <a:r>
              <a:rPr lang="en-US" altLang="zh-CN" sz="2000" dirty="0"/>
              <a:t> </a:t>
            </a:r>
          </a:p>
          <a:p>
            <a:pPr marL="285750" indent="-285750" algn="just">
              <a:buFont typeface="Arial" panose="020B0604020202020204" pitchFamily="34" charset="0"/>
              <a:buChar char="•"/>
            </a:pPr>
            <a:r>
              <a:rPr lang="en-US" altLang="zh-CN" sz="2000" dirty="0" err="1"/>
              <a:t>numpy</a:t>
            </a:r>
            <a:r>
              <a:rPr lang="en-US" altLang="zh-CN" sz="2000" dirty="0"/>
              <a:t>  </a:t>
            </a:r>
          </a:p>
          <a:p>
            <a:pPr marL="285750" indent="-285750" algn="just">
              <a:buFont typeface="Arial" panose="020B0604020202020204" pitchFamily="34" charset="0"/>
              <a:buChar char="•"/>
            </a:pPr>
            <a:r>
              <a:rPr lang="en-US" altLang="zh-CN" sz="2000" dirty="0"/>
              <a:t>opencv2 </a:t>
            </a:r>
          </a:p>
          <a:p>
            <a:pPr marL="285750" indent="-285750" algn="just">
              <a:buFont typeface="Arial" panose="020B0604020202020204" pitchFamily="34" charset="0"/>
              <a:buChar char="•"/>
            </a:pPr>
            <a:r>
              <a:rPr lang="en-US" altLang="zh-CN" sz="2000" dirty="0"/>
              <a:t>random</a:t>
            </a:r>
          </a:p>
          <a:p>
            <a:pPr algn="just"/>
            <a:endParaRPr lang="en-US" altLang="zh-CN" sz="2000" dirty="0"/>
          </a:p>
          <a:p>
            <a:pPr algn="just"/>
            <a:endParaRPr lang="en-US" altLang="zh-CN" sz="2000" dirty="0"/>
          </a:p>
          <a:p>
            <a:pPr algn="just"/>
            <a:endParaRPr lang="en-US" altLang="zh-CN" sz="2000" dirty="0"/>
          </a:p>
          <a:p>
            <a:pPr algn="just"/>
            <a:endParaRPr lang="en-US" altLang="zh-CN" sz="2000" dirty="0"/>
          </a:p>
          <a:p>
            <a:pPr algn="just"/>
            <a:endParaRPr lang="zh-CN" altLang="en-US" sz="2000" dirty="0"/>
          </a:p>
        </p:txBody>
      </p:sp>
    </p:spTree>
    <p:extLst>
      <p:ext uri="{BB962C8B-B14F-4D97-AF65-F5344CB8AC3E}">
        <p14:creationId xmlns:p14="http://schemas.microsoft.com/office/powerpoint/2010/main" val="252587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C4BCA6-5598-C9A3-E8D9-86C2DDA19253}"/>
              </a:ext>
            </a:extLst>
          </p:cNvPr>
          <p:cNvSpPr>
            <a:spLocks noGrp="1"/>
          </p:cNvSpPr>
          <p:nvPr>
            <p:ph type="title"/>
          </p:nvPr>
        </p:nvSpPr>
        <p:spPr>
          <a:xfrm>
            <a:off x="711862" y="2150850"/>
            <a:ext cx="7680298" cy="2025054"/>
          </a:xfrm>
        </p:spPr>
        <p:txBody>
          <a:bodyPr anchor="ctr"/>
          <a:lstStyle/>
          <a:p>
            <a:r>
              <a:rPr lang="en-US" altLang="zh-CN" sz="1800" i="0" dirty="0">
                <a:solidFill>
                  <a:srgbClr val="000000"/>
                </a:solidFill>
                <a:effectLst/>
                <a:latin typeface="Calibri" panose="020F0502020204030204" pitchFamily="34" charset="0"/>
                <a:cs typeface="Calibri" panose="020F0502020204030204" pitchFamily="34" charset="0"/>
              </a:rPr>
              <a:t>GitHub link: </a:t>
            </a:r>
            <a:r>
              <a:rPr lang="en-US" altLang="zh-CN" sz="1800" i="0" dirty="0">
                <a:solidFill>
                  <a:srgbClr val="000000"/>
                </a:solidFill>
                <a:effectLst/>
                <a:latin typeface="Calibri" panose="020F0502020204030204" pitchFamily="34" charset="0"/>
                <a:cs typeface="Calibri" panose="020F0502020204030204" pitchFamily="34" charset="0"/>
                <a:hlinkClick r:id="rId2"/>
              </a:rPr>
              <a:t>https://github.com/htmw/2023S-zhu/wiki</a:t>
            </a:r>
            <a:br>
              <a:rPr lang="en-US" altLang="zh-CN" sz="1800" i="0" dirty="0">
                <a:solidFill>
                  <a:srgbClr val="000000"/>
                </a:solidFill>
                <a:effectLst/>
                <a:latin typeface="Calibri" panose="020F0502020204030204" pitchFamily="34" charset="0"/>
                <a:cs typeface="Calibri" panose="020F0502020204030204" pitchFamily="34" charset="0"/>
              </a:rPr>
            </a:br>
            <a:br>
              <a:rPr lang="en-US" altLang="zh-CN" sz="1800" i="0" dirty="0">
                <a:solidFill>
                  <a:srgbClr val="000000"/>
                </a:solidFill>
                <a:effectLst/>
                <a:latin typeface="Calibri" panose="020F0502020204030204" pitchFamily="34" charset="0"/>
                <a:cs typeface="Calibri" panose="020F0502020204030204" pitchFamily="34" charset="0"/>
              </a:rPr>
            </a:br>
            <a:br>
              <a:rPr lang="en-US" altLang="zh-CN" sz="1800" i="0" dirty="0">
                <a:solidFill>
                  <a:srgbClr val="000000"/>
                </a:solidFill>
                <a:effectLst/>
                <a:latin typeface="Calibri" panose="020F0502020204030204" pitchFamily="34" charset="0"/>
                <a:cs typeface="Calibri" panose="020F0502020204030204" pitchFamily="34" charset="0"/>
              </a:rPr>
            </a:br>
            <a:r>
              <a:rPr lang="en-US" altLang="zh-CN" sz="1800" i="0" dirty="0">
                <a:solidFill>
                  <a:srgbClr val="000000"/>
                </a:solidFill>
                <a:effectLst/>
                <a:latin typeface="Calibri" panose="020F0502020204030204" pitchFamily="34" charset="0"/>
                <a:cs typeface="Calibri" panose="020F0502020204030204" pitchFamily="34" charset="0"/>
              </a:rPr>
              <a:t>Live Application Demo: https://youtu.be/RFxMyKje3K0</a:t>
            </a:r>
            <a:endParaRPr lang="zh-CN" altLang="en-US" dirty="0">
              <a:latin typeface="Calibri" panose="020F0502020204030204" pitchFamily="34" charset="0"/>
              <a:cs typeface="Calibri" panose="020F0502020204030204" pitchFamily="34" charset="0"/>
            </a:endParaRPr>
          </a:p>
        </p:txBody>
      </p:sp>
      <p:sp>
        <p:nvSpPr>
          <p:cNvPr id="3" name="标题 2">
            <a:extLst>
              <a:ext uri="{FF2B5EF4-FFF2-40B4-BE49-F238E27FC236}">
                <a16:creationId xmlns:a16="http://schemas.microsoft.com/office/drawing/2014/main" id="{21F12390-B11D-0FE8-9F61-0852E7D52D16}"/>
              </a:ext>
            </a:extLst>
          </p:cNvPr>
          <p:cNvSpPr>
            <a:spLocks noGrp="1"/>
          </p:cNvSpPr>
          <p:nvPr>
            <p:ph type="title" idx="2"/>
          </p:nvPr>
        </p:nvSpPr>
        <p:spPr>
          <a:xfrm>
            <a:off x="1575414" y="967596"/>
            <a:ext cx="2282997" cy="841800"/>
          </a:xfrm>
        </p:spPr>
        <p:txBody>
          <a:bodyPr/>
          <a:lstStyle/>
          <a:p>
            <a:r>
              <a:rPr lang="en-US" altLang="zh-CN" dirty="0">
                <a:solidFill>
                  <a:schemeClr val="bg2">
                    <a:lumMod val="75000"/>
                  </a:schemeClr>
                </a:solidFill>
              </a:rPr>
              <a:t>Thanks</a:t>
            </a:r>
            <a:endParaRPr lang="zh-CN" altLang="en-US" dirty="0">
              <a:solidFill>
                <a:schemeClr val="bg2">
                  <a:lumMod val="75000"/>
                </a:schemeClr>
              </a:solidFill>
            </a:endParaRPr>
          </a:p>
        </p:txBody>
      </p:sp>
    </p:spTree>
    <p:extLst>
      <p:ext uri="{BB962C8B-B14F-4D97-AF65-F5344CB8AC3E}">
        <p14:creationId xmlns:p14="http://schemas.microsoft.com/office/powerpoint/2010/main" val="4083469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副标题 3">
            <a:extLst>
              <a:ext uri="{FF2B5EF4-FFF2-40B4-BE49-F238E27FC236}">
                <a16:creationId xmlns:a16="http://schemas.microsoft.com/office/drawing/2014/main" id="{265166D2-350B-477E-9952-829467640D6A}"/>
              </a:ext>
            </a:extLst>
          </p:cNvPr>
          <p:cNvSpPr>
            <a:spLocks noGrp="1"/>
          </p:cNvSpPr>
          <p:nvPr>
            <p:ph type="subTitle" idx="3"/>
          </p:nvPr>
        </p:nvSpPr>
        <p:spPr>
          <a:xfrm>
            <a:off x="1551940" y="1997424"/>
            <a:ext cx="6040120" cy="1274095"/>
          </a:xfrm>
        </p:spPr>
        <p:txBody>
          <a:bodyPr/>
          <a:lstStyle/>
          <a:p>
            <a:r>
              <a:rPr lang="en-US" altLang="zh-CN" sz="1600" dirty="0"/>
              <a:t>In the previous Sprint forgot the collection API and uploaded</a:t>
            </a:r>
          </a:p>
          <a:p>
            <a:endParaRPr lang="en-US" altLang="zh-CN" sz="1600" dirty="0"/>
          </a:p>
          <a:p>
            <a:r>
              <a:rPr lang="en-US" altLang="zh-CN" sz="1600" dirty="0"/>
              <a:t>Review project requirements more frequently to better accomplish tasks.</a:t>
            </a:r>
          </a:p>
        </p:txBody>
      </p:sp>
      <p:sp>
        <p:nvSpPr>
          <p:cNvPr id="7" name="标题 5">
            <a:extLst>
              <a:ext uri="{FF2B5EF4-FFF2-40B4-BE49-F238E27FC236}">
                <a16:creationId xmlns:a16="http://schemas.microsoft.com/office/drawing/2014/main" id="{DBCAC366-970A-665E-8384-0F638DE71CA4}"/>
              </a:ext>
            </a:extLst>
          </p:cNvPr>
          <p:cNvSpPr>
            <a:spLocks noGrp="1"/>
          </p:cNvSpPr>
          <p:nvPr>
            <p:ph type="title"/>
          </p:nvPr>
        </p:nvSpPr>
        <p:spPr>
          <a:xfrm>
            <a:off x="720000" y="345440"/>
            <a:ext cx="7704000" cy="572700"/>
          </a:xfrm>
        </p:spPr>
        <p:txBody>
          <a:bodyPr/>
          <a:lstStyle/>
          <a:p>
            <a:r>
              <a:rPr lang="en-US" altLang="zh-CN" sz="2400" dirty="0"/>
              <a:t>Improvements made  from Professor Feedback</a:t>
            </a:r>
          </a:p>
        </p:txBody>
      </p:sp>
    </p:spTree>
    <p:extLst>
      <p:ext uri="{BB962C8B-B14F-4D97-AF65-F5344CB8AC3E}">
        <p14:creationId xmlns:p14="http://schemas.microsoft.com/office/powerpoint/2010/main" val="4073906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sp>
        <p:nvSpPr>
          <p:cNvPr id="677" name="Google Shape;677;p45"/>
          <p:cNvSpPr txBox="1">
            <a:spLocks noGrp="1"/>
          </p:cNvSpPr>
          <p:nvPr>
            <p:ph type="title"/>
          </p:nvPr>
        </p:nvSpPr>
        <p:spPr>
          <a:xfrm>
            <a:off x="828575" y="874710"/>
            <a:ext cx="6386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rPr>
              <a:t>Problem Statement</a:t>
            </a:r>
            <a:endParaRPr dirty="0">
              <a:solidFill>
                <a:schemeClr val="dk1"/>
              </a:solidFill>
            </a:endParaRPr>
          </a:p>
        </p:txBody>
      </p:sp>
      <p:sp>
        <p:nvSpPr>
          <p:cNvPr id="678" name="Google Shape;678;p45"/>
          <p:cNvSpPr txBox="1">
            <a:spLocks noGrp="1"/>
          </p:cNvSpPr>
          <p:nvPr>
            <p:ph type="subTitle" idx="1"/>
          </p:nvPr>
        </p:nvSpPr>
        <p:spPr>
          <a:xfrm>
            <a:off x="828575" y="2438400"/>
            <a:ext cx="5175984" cy="145288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altLang="zh-CN" dirty="0"/>
              <a:t>The problems of simple playability, uneven quality, and inoperability of traditional 2D Battle Games, it is difficult for players to obtain a satisfactory game experience.</a:t>
            </a:r>
            <a:endParaRPr dirty="0"/>
          </a:p>
        </p:txBody>
      </p:sp>
      <p:pic>
        <p:nvPicPr>
          <p:cNvPr id="679" name="Google Shape;679;p45"/>
          <p:cNvPicPr preferRelativeResize="0"/>
          <p:nvPr/>
        </p:nvPicPr>
        <p:blipFill rotWithShape="1">
          <a:blip r:embed="rId3">
            <a:alphaModFix/>
          </a:blip>
          <a:srcRect l="13540" r="13540"/>
          <a:stretch/>
        </p:blipFill>
        <p:spPr>
          <a:xfrm>
            <a:off x="6419281" y="2120737"/>
            <a:ext cx="2141727" cy="1957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E10C8D6D-331F-788B-973F-700BECFC277F}"/>
              </a:ext>
            </a:extLst>
          </p:cNvPr>
          <p:cNvSpPr>
            <a:spLocks noGrp="1"/>
          </p:cNvSpPr>
          <p:nvPr>
            <p:ph type="title"/>
          </p:nvPr>
        </p:nvSpPr>
        <p:spPr>
          <a:xfrm>
            <a:off x="420024" y="2285400"/>
            <a:ext cx="3979256" cy="572700"/>
          </a:xfrm>
        </p:spPr>
        <p:txBody>
          <a:bodyPr/>
          <a:lstStyle/>
          <a:p>
            <a:pPr algn="l"/>
            <a:r>
              <a:rPr lang="en-US" altLang="zh-CN" sz="2800" dirty="0"/>
              <a:t>Project Description</a:t>
            </a:r>
            <a:endParaRPr lang="zh-CN" altLang="en-US" sz="2800" dirty="0"/>
          </a:p>
        </p:txBody>
      </p:sp>
      <p:pic>
        <p:nvPicPr>
          <p:cNvPr id="6" name="图片 5">
            <a:extLst>
              <a:ext uri="{FF2B5EF4-FFF2-40B4-BE49-F238E27FC236}">
                <a16:creationId xmlns:a16="http://schemas.microsoft.com/office/drawing/2014/main" id="{C9C80FAC-35AB-7D6C-D0B1-158622982F6E}"/>
              </a:ext>
            </a:extLst>
          </p:cNvPr>
          <p:cNvPicPr>
            <a:picLocks noChangeAspect="1"/>
          </p:cNvPicPr>
          <p:nvPr/>
        </p:nvPicPr>
        <p:blipFill>
          <a:blip r:embed="rId2"/>
          <a:stretch>
            <a:fillRect/>
          </a:stretch>
        </p:blipFill>
        <p:spPr>
          <a:xfrm>
            <a:off x="4399280" y="382213"/>
            <a:ext cx="4236720" cy="4379073"/>
          </a:xfrm>
          <a:prstGeom prst="rect">
            <a:avLst/>
          </a:prstGeom>
        </p:spPr>
      </p:pic>
    </p:spTree>
    <p:extLst>
      <p:ext uri="{BB962C8B-B14F-4D97-AF65-F5344CB8AC3E}">
        <p14:creationId xmlns:p14="http://schemas.microsoft.com/office/powerpoint/2010/main" val="2255406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49319E-44E4-8228-760C-801F26011E6D}"/>
              </a:ext>
            </a:extLst>
          </p:cNvPr>
          <p:cNvSpPr>
            <a:spLocks noGrp="1"/>
          </p:cNvSpPr>
          <p:nvPr>
            <p:ph type="title"/>
          </p:nvPr>
        </p:nvSpPr>
        <p:spPr>
          <a:xfrm>
            <a:off x="528320" y="820944"/>
            <a:ext cx="4216400" cy="1078975"/>
          </a:xfrm>
        </p:spPr>
        <p:txBody>
          <a:bodyPr/>
          <a:lstStyle/>
          <a:p>
            <a:r>
              <a:rPr lang="en-US" altLang="zh-CN" dirty="0"/>
              <a:t>Team Working Agreement</a:t>
            </a:r>
            <a:endParaRPr lang="zh-CN" altLang="en-US" dirty="0"/>
          </a:p>
        </p:txBody>
      </p:sp>
      <p:sp>
        <p:nvSpPr>
          <p:cNvPr id="3" name="文本占位符 2">
            <a:extLst>
              <a:ext uri="{FF2B5EF4-FFF2-40B4-BE49-F238E27FC236}">
                <a16:creationId xmlns:a16="http://schemas.microsoft.com/office/drawing/2014/main" id="{9208102B-CD6F-791C-22BB-DD3112DDFA93}"/>
              </a:ext>
            </a:extLst>
          </p:cNvPr>
          <p:cNvSpPr>
            <a:spLocks noGrp="1"/>
          </p:cNvSpPr>
          <p:nvPr>
            <p:ph type="body" idx="1"/>
          </p:nvPr>
        </p:nvSpPr>
        <p:spPr>
          <a:xfrm>
            <a:off x="720000" y="2345347"/>
            <a:ext cx="2653120" cy="1814245"/>
          </a:xfrm>
        </p:spPr>
        <p:txBody>
          <a:bodyPr/>
          <a:lstStyle/>
          <a:p>
            <a:r>
              <a:rPr lang="en-US" altLang="zh-CN" sz="1600" dirty="0"/>
              <a:t>Communication</a:t>
            </a:r>
          </a:p>
          <a:p>
            <a:r>
              <a:rPr lang="en-US" altLang="zh-CN" sz="1600" dirty="0"/>
              <a:t>Goals and Objectives</a:t>
            </a:r>
          </a:p>
          <a:p>
            <a:r>
              <a:rPr lang="en-US" altLang="zh-CN" sz="1600" dirty="0"/>
              <a:t>Time Management</a:t>
            </a:r>
          </a:p>
          <a:p>
            <a:r>
              <a:rPr lang="en-US" altLang="zh-CN" sz="1600" dirty="0"/>
              <a:t>Accountability</a:t>
            </a:r>
          </a:p>
          <a:p>
            <a:r>
              <a:rPr lang="en-US" altLang="zh-CN" sz="1600" dirty="0"/>
              <a:t>Professionalism</a:t>
            </a:r>
          </a:p>
          <a:p>
            <a:r>
              <a:rPr lang="en-US" altLang="zh-CN" sz="1600" dirty="0"/>
              <a:t>Confidentiality</a:t>
            </a:r>
          </a:p>
          <a:p>
            <a:endParaRPr lang="zh-CN" altLang="en-US" sz="1600" dirty="0"/>
          </a:p>
        </p:txBody>
      </p:sp>
      <p:pic>
        <p:nvPicPr>
          <p:cNvPr id="5" name="图片 4">
            <a:extLst>
              <a:ext uri="{FF2B5EF4-FFF2-40B4-BE49-F238E27FC236}">
                <a16:creationId xmlns:a16="http://schemas.microsoft.com/office/drawing/2014/main" id="{05469609-5B39-2409-C9F9-640194DF8A6E}"/>
              </a:ext>
            </a:extLst>
          </p:cNvPr>
          <p:cNvPicPr>
            <a:picLocks noChangeAspect="1"/>
          </p:cNvPicPr>
          <p:nvPr/>
        </p:nvPicPr>
        <p:blipFill>
          <a:blip r:embed="rId2"/>
          <a:stretch>
            <a:fillRect/>
          </a:stretch>
        </p:blipFill>
        <p:spPr>
          <a:xfrm>
            <a:off x="4971058" y="445024"/>
            <a:ext cx="3452942" cy="4189409"/>
          </a:xfrm>
          <a:prstGeom prst="rect">
            <a:avLst/>
          </a:prstGeom>
        </p:spPr>
      </p:pic>
    </p:spTree>
    <p:extLst>
      <p:ext uri="{BB962C8B-B14F-4D97-AF65-F5344CB8AC3E}">
        <p14:creationId xmlns:p14="http://schemas.microsoft.com/office/powerpoint/2010/main" val="460395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8" name="Google Shape;648;p42"/>
          <p:cNvSpPr txBox="1">
            <a:spLocks noGrp="1"/>
          </p:cNvSpPr>
          <p:nvPr>
            <p:ph type="title"/>
          </p:nvPr>
        </p:nvSpPr>
        <p:spPr>
          <a:xfrm>
            <a:off x="5044795" y="2150850"/>
            <a:ext cx="3272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t>Personas</a:t>
            </a:r>
            <a:endParaRPr sz="4400" dirty="0"/>
          </a:p>
        </p:txBody>
      </p:sp>
      <p:pic>
        <p:nvPicPr>
          <p:cNvPr id="649" name="Google Shape;649;p42"/>
          <p:cNvPicPr preferRelativeResize="0"/>
          <p:nvPr/>
        </p:nvPicPr>
        <p:blipFill rotWithShape="1">
          <a:blip r:embed="rId3">
            <a:alphaModFix/>
          </a:blip>
          <a:srcRect r="12739"/>
          <a:stretch/>
        </p:blipFill>
        <p:spPr>
          <a:xfrm>
            <a:off x="491225" y="1031150"/>
            <a:ext cx="4034002" cy="3081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43"/>
          <p:cNvSpPr txBox="1">
            <a:spLocks noGrp="1"/>
          </p:cNvSpPr>
          <p:nvPr>
            <p:ph type="title"/>
          </p:nvPr>
        </p:nvSpPr>
        <p:spPr>
          <a:xfrm>
            <a:off x="720000" y="365761"/>
            <a:ext cx="7704000" cy="56896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Persona 1 - </a:t>
            </a:r>
            <a:r>
              <a:rPr lang="en-US" sz="3200" dirty="0"/>
              <a:t>Gaming Enthusiast Gary</a:t>
            </a:r>
            <a:endParaRPr sz="3200" dirty="0"/>
          </a:p>
        </p:txBody>
      </p:sp>
      <p:sp>
        <p:nvSpPr>
          <p:cNvPr id="655" name="Google Shape;655;p43"/>
          <p:cNvSpPr txBox="1">
            <a:spLocks noGrp="1"/>
          </p:cNvSpPr>
          <p:nvPr>
            <p:ph type="body" idx="1"/>
          </p:nvPr>
        </p:nvSpPr>
        <p:spPr>
          <a:xfrm>
            <a:off x="4389120" y="1017725"/>
            <a:ext cx="4165600" cy="36075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Name: Gary Carlos</a:t>
            </a:r>
          </a:p>
          <a:p>
            <a:pPr marL="0" lvl="0" indent="0" algn="l" rtl="0">
              <a:spcBef>
                <a:spcPts val="0"/>
              </a:spcBef>
              <a:spcAft>
                <a:spcPts val="0"/>
              </a:spcAft>
              <a:buNone/>
            </a:pPr>
            <a:r>
              <a:rPr lang="en-US" dirty="0">
                <a:solidFill>
                  <a:schemeClr val="dk1"/>
                </a:solidFill>
              </a:rPr>
              <a:t>Age: 22</a:t>
            </a:r>
          </a:p>
          <a:p>
            <a:pPr marL="0" lvl="0" indent="0" algn="l" rtl="0">
              <a:spcBef>
                <a:spcPts val="0"/>
              </a:spcBef>
              <a:spcAft>
                <a:spcPts val="0"/>
              </a:spcAft>
              <a:buNone/>
            </a:pPr>
            <a:r>
              <a:rPr lang="en-US" dirty="0">
                <a:solidFill>
                  <a:schemeClr val="dk1"/>
                </a:solidFill>
              </a:rPr>
              <a:t>Job: College Student</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Profile:</a:t>
            </a:r>
          </a:p>
          <a:p>
            <a:pPr marL="0" lvl="0" indent="0" algn="l" rtl="0">
              <a:spcBef>
                <a:spcPts val="0"/>
              </a:spcBef>
              <a:spcAft>
                <a:spcPts val="0"/>
              </a:spcAft>
              <a:buNone/>
            </a:pPr>
            <a:r>
              <a:rPr lang="en-US" dirty="0">
                <a:solidFill>
                  <a:schemeClr val="dk1"/>
                </a:solidFill>
              </a:rPr>
              <a:t>Gary is a 22-year-old college student who is a passionate gamer.  He spends most of his free time playing video games and loves games that offer a challenging and rewarding experience.</a:t>
            </a:r>
          </a:p>
          <a:p>
            <a:pPr marL="0" lvl="0" indent="0" algn="l" rtl="0">
              <a:spcBef>
                <a:spcPts val="0"/>
              </a:spcBef>
              <a:spcAft>
                <a:spcPts val="0"/>
              </a:spcAft>
              <a:buNone/>
            </a:pPr>
            <a:r>
              <a:rPr lang="en-US" dirty="0">
                <a:solidFill>
                  <a:schemeClr val="dk1"/>
                </a:solidFill>
              </a:rPr>
              <a:t>Frustration and Goals: </a:t>
            </a:r>
          </a:p>
          <a:p>
            <a:pPr marL="0" lvl="0" indent="0" algn="l" rtl="0">
              <a:spcBef>
                <a:spcPts val="0"/>
              </a:spcBef>
              <a:spcAft>
                <a:spcPts val="0"/>
              </a:spcAft>
              <a:buNone/>
            </a:pPr>
            <a:r>
              <a:rPr lang="en-US" dirty="0">
                <a:solidFill>
                  <a:schemeClr val="dk1"/>
                </a:solidFill>
              </a:rPr>
              <a:t>Gary is frustrated with games that are too easy or lack replayability. He is always looking for new games that provide an engaging and immersive experience.</a:t>
            </a:r>
          </a:p>
          <a:p>
            <a:pPr marL="0" lvl="0" indent="0" algn="l" rtl="0">
              <a:spcBef>
                <a:spcPts val="0"/>
              </a:spcBef>
              <a:spcAft>
                <a:spcPts val="0"/>
              </a:spcAft>
              <a:buNone/>
            </a:pPr>
            <a:r>
              <a:rPr lang="en-US" dirty="0">
                <a:solidFill>
                  <a:schemeClr val="dk1"/>
                </a:solidFill>
              </a:rPr>
              <a:t>His goal is to find a game that he can play for hours on end and continue to enjoy.</a:t>
            </a:r>
          </a:p>
        </p:txBody>
      </p:sp>
      <p:pic>
        <p:nvPicPr>
          <p:cNvPr id="656" name="Google Shape;656;p43"/>
          <p:cNvPicPr preferRelativeResize="0"/>
          <p:nvPr/>
        </p:nvPicPr>
        <p:blipFill rotWithShape="1">
          <a:blip r:embed="rId3"/>
          <a:srcRect l="20293" r="20293"/>
          <a:stretch/>
        </p:blipFill>
        <p:spPr>
          <a:xfrm>
            <a:off x="720000" y="1017725"/>
            <a:ext cx="3475548" cy="3607599"/>
          </a:xfrm>
          <a:prstGeom prst="rect">
            <a:avLst/>
          </a:prstGeom>
          <a:noFill/>
          <a:ln>
            <a:noFill/>
          </a:ln>
        </p:spPr>
      </p:pic>
    </p:spTree>
  </p:cSld>
  <p:clrMapOvr>
    <a:masterClrMapping/>
  </p:clrMapOvr>
</p:sld>
</file>

<file path=ppt/theme/theme1.xml><?xml version="1.0" encoding="utf-8"?>
<a:theme xmlns:a="http://schemas.openxmlformats.org/drawingml/2006/main" name="Sprint Planning Meeting by Slidesgo">
  <a:themeElements>
    <a:clrScheme name="Simple Light">
      <a:dk1>
        <a:srgbClr val="2E2E2E"/>
      </a:dk1>
      <a:lt1>
        <a:srgbClr val="FFFFFF"/>
      </a:lt1>
      <a:dk2>
        <a:srgbClr val="F1AA35"/>
      </a:dk2>
      <a:lt2>
        <a:srgbClr val="00A44A"/>
      </a:lt2>
      <a:accent1>
        <a:srgbClr val="F95626"/>
      </a:accent1>
      <a:accent2>
        <a:srgbClr val="FF97AB"/>
      </a:accent2>
      <a:accent3>
        <a:srgbClr val="CCCCCC"/>
      </a:accent3>
      <a:accent4>
        <a:srgbClr val="FFFFFF"/>
      </a:accent4>
      <a:accent5>
        <a:srgbClr val="FFFFFF"/>
      </a:accent5>
      <a:accent6>
        <a:srgbClr val="FFFFFF"/>
      </a:accent6>
      <a:hlink>
        <a:srgbClr val="2E2E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736</TotalTime>
  <Words>4125</Words>
  <Application>Microsoft Office PowerPoint</Application>
  <PresentationFormat>全屏显示(16:9)</PresentationFormat>
  <Paragraphs>497</Paragraphs>
  <Slides>38</Slides>
  <Notes>27</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38</vt:i4>
      </vt:variant>
    </vt:vector>
  </HeadingPairs>
  <TitlesOfParts>
    <vt:vector size="48" baseType="lpstr">
      <vt:lpstr>Calibri</vt:lpstr>
      <vt:lpstr>Anaheim</vt:lpstr>
      <vt:lpstr>Karla</vt:lpstr>
      <vt:lpstr>等线</vt:lpstr>
      <vt:lpstr>Bebas Neue</vt:lpstr>
      <vt:lpstr>Russo One</vt:lpstr>
      <vt:lpstr>Sora</vt:lpstr>
      <vt:lpstr>Arial</vt:lpstr>
      <vt:lpstr>Cambria Math</vt:lpstr>
      <vt:lpstr>Sprint Planning Meeting by Slidesgo</vt:lpstr>
      <vt:lpstr>Tank War</vt:lpstr>
      <vt:lpstr>Agenda</vt:lpstr>
      <vt:lpstr>Team Member Roles and Responsibilities </vt:lpstr>
      <vt:lpstr>Improvements made  from Professor Feedback</vt:lpstr>
      <vt:lpstr>Problem Statement</vt:lpstr>
      <vt:lpstr>Project Description</vt:lpstr>
      <vt:lpstr>Team Working Agreement</vt:lpstr>
      <vt:lpstr>Personas</vt:lpstr>
      <vt:lpstr>Persona 1 - Gaming Enthusiast Gary</vt:lpstr>
      <vt:lpstr>Persona 2 - Busy Bee Brianna</vt:lpstr>
      <vt:lpstr>Persona 3 - Competitive Cam</vt:lpstr>
      <vt:lpstr>MVP (Minimal Viable Product)</vt:lpstr>
      <vt:lpstr>MVP (Minimal Viable Product)</vt:lpstr>
      <vt:lpstr>Technology Tools</vt:lpstr>
      <vt:lpstr>PowerPoint 演示文稿</vt:lpstr>
      <vt:lpstr>Diagrams</vt:lpstr>
      <vt:lpstr>Conceptual Diagram</vt:lpstr>
      <vt:lpstr>Sequence Diagram</vt:lpstr>
      <vt:lpstr>Use Case Diagram</vt:lpstr>
      <vt:lpstr>Class Diagram</vt:lpstr>
      <vt:lpstr>Sprint 1 Recap</vt:lpstr>
      <vt:lpstr>Product Backlog</vt:lpstr>
      <vt:lpstr>Product Backlog</vt:lpstr>
      <vt:lpstr>Sprint 2 Backlog</vt:lpstr>
      <vt:lpstr>Sprint 2 Backlog – Completed &amp; Uncompleted US</vt:lpstr>
      <vt:lpstr>PowerPoint 演示文稿</vt:lpstr>
      <vt:lpstr>Metrics</vt:lpstr>
      <vt:lpstr> Team velocity - this sprint</vt:lpstr>
      <vt:lpstr>  Team's historical velocity (average)</vt:lpstr>
      <vt:lpstr>PowerPoint 演示文稿</vt:lpstr>
      <vt:lpstr>Committed/Completed Ratio</vt:lpstr>
      <vt:lpstr>Retrospective</vt:lpstr>
      <vt:lpstr>What Went Well</vt:lpstr>
      <vt:lpstr>What can be improved?</vt:lpstr>
      <vt:lpstr>PowerPoint 演示文稿</vt:lpstr>
      <vt:lpstr>Slides App Screenshot</vt:lpstr>
      <vt:lpstr>Slides for API</vt:lpstr>
      <vt:lpstr>GitHub link: https://github.com/htmw/2023S-zhu/wiki   Live Application Demo: https://youtu.be/RFxMyKje3K0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Tank War</dc:title>
  <cp:lastModifiedBy>Zhu, Mr. Xi</cp:lastModifiedBy>
  <cp:revision>17</cp:revision>
  <dcterms:modified xsi:type="dcterms:W3CDTF">2023-05-06T12:32:13Z</dcterms:modified>
</cp:coreProperties>
</file>